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18"/>
  </p:handoutMasterIdLst>
  <p:sldIdLst>
    <p:sldId id="787" r:id="rId3"/>
    <p:sldId id="735" r:id="rId4"/>
    <p:sldId id="628" r:id="rId5"/>
    <p:sldId id="767" r:id="rId6"/>
    <p:sldId id="768" r:id="rId8"/>
    <p:sldId id="769" r:id="rId9"/>
    <p:sldId id="773" r:id="rId10"/>
    <p:sldId id="774" r:id="rId11"/>
    <p:sldId id="775" r:id="rId12"/>
    <p:sldId id="777" r:id="rId13"/>
    <p:sldId id="779" r:id="rId14"/>
    <p:sldId id="781" r:id="rId15"/>
    <p:sldId id="780" r:id="rId16"/>
    <p:sldId id="782"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0000"/>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74507" autoAdjust="0"/>
  </p:normalViewPr>
  <p:slideViewPr>
    <p:cSldViewPr snapToGrid="0">
      <p:cViewPr>
        <p:scale>
          <a:sx n="66" d="100"/>
          <a:sy n="66" d="100"/>
        </p:scale>
        <p:origin x="-2382" y="-486"/>
      </p:cViewPr>
      <p:guideLst>
        <p:guide orient="horz" pos="2070"/>
        <p:guide pos="3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normAutofit/>
          </a:bodyPr>
          <a:lstStyle/>
          <a:p>
            <a:endParaRPr lang="zh-CN" altLang="en-US" dirty="0"/>
          </a:p>
        </p:txBody>
      </p:sp>
      <p:sp>
        <p:nvSpPr>
          <p:cNvPr id="4" name="灯片编号占位符 3"/>
          <p:cNvSpPr>
            <a:spLocks noGrp="true"/>
          </p:cNvSpPr>
          <p:nvPr>
            <p:ph type="sldNum" sz="quarter" idx="10"/>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7" name="任意多边形: 形状 6"/>
          <p:cNvSpPr/>
          <p:nvPr>
            <p:custDataLst>
              <p:tags r:id="rId2"/>
            </p:custDataLst>
          </p:nvPr>
        </p:nvSpPr>
        <p:spPr>
          <a:xfrm>
            <a:off x="841912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8" name="直接连接符 7"/>
          <p:cNvCxnSpPr/>
          <p:nvPr>
            <p:custDataLst>
              <p:tags r:id="rId3"/>
            </p:custDataLst>
          </p:nvPr>
        </p:nvCxnSpPr>
        <p:spPr>
          <a:xfrm>
            <a:off x="10190796" y="838200"/>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4"/>
            </p:custDataLst>
          </p:nvPr>
        </p:nvCxnSpPr>
        <p:spPr>
          <a:xfrm>
            <a:off x="10190796" y="1086803"/>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5"/>
            </p:custDataLst>
          </p:nvPr>
        </p:nvCxnSpPr>
        <p:spPr>
          <a:xfrm>
            <a:off x="10190796" y="959644"/>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6"/>
            </p:custDataLst>
          </p:nvPr>
        </p:nvCxnSpPr>
        <p:spPr>
          <a:xfrm>
            <a:off x="10495596" y="2331720"/>
            <a:ext cx="0" cy="2308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7"/>
            </p:custDataLst>
          </p:nvPr>
        </p:nvCxnSpPr>
        <p:spPr>
          <a:xfrm flipH="true">
            <a:off x="1071989" y="2065554"/>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8"/>
            </p:custDataLst>
          </p:nvPr>
        </p:nvCxnSpPr>
        <p:spPr>
          <a:xfrm flipH="true">
            <a:off x="1071989" y="5120726"/>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9"/>
            </p:custDataLst>
          </p:nvPr>
        </p:nvCxnSpPr>
        <p:spPr>
          <a:xfrm flipV="true">
            <a:off x="1129140" y="2065554"/>
            <a:ext cx="0" cy="3055172"/>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矩形 18"/>
          <p:cNvSpPr/>
          <p:nvPr>
            <p:custDataLst>
              <p:tags r:id="rId10"/>
            </p:custDataLst>
          </p:nvPr>
        </p:nvSpPr>
        <p:spPr>
          <a:xfrm>
            <a:off x="1073243" y="969862"/>
            <a:ext cx="886695" cy="366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true"/>
          </p:cNvSpPr>
          <p:nvPr>
            <p:ph type="ctrTitle" hasCustomPrompt="true"/>
            <p:custDataLst>
              <p:tags r:id="rId11"/>
            </p:custDataLst>
          </p:nvPr>
        </p:nvSpPr>
        <p:spPr>
          <a:xfrm>
            <a:off x="1269310" y="2162523"/>
            <a:ext cx="4826684" cy="2228848"/>
          </a:xfrm>
          <a:noFill/>
        </p:spPr>
        <p:txBody>
          <a:bodyPr anchor="b">
            <a:noAutofit/>
          </a:bodyPr>
          <a:lstStyle>
            <a:lvl1pPr algn="l">
              <a:defRPr sz="6400" spc="600">
                <a:solidFill>
                  <a:schemeClr val="tx1">
                    <a:lumMod val="85000"/>
                    <a:lumOff val="15000"/>
                  </a:schemeClr>
                </a:solidFill>
              </a:defRPr>
            </a:lvl1pPr>
          </a:lstStyle>
          <a:p>
            <a:r>
              <a:rPr lang="zh-CN" altLang="en-US" dirty="0"/>
              <a:t>编辑标题</a:t>
            </a:r>
            <a:endParaRPr lang="zh-CN" altLang="en-US" dirty="0"/>
          </a:p>
        </p:txBody>
      </p:sp>
      <p:sp>
        <p:nvSpPr>
          <p:cNvPr id="16" name="日期占位符 15"/>
          <p:cNvSpPr>
            <a:spLocks noGrp="true"/>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true"/>
          </p:cNvSpPr>
          <p:nvPr>
            <p:ph type="ftr" sz="quarter" idx="11"/>
            <p:custDataLst>
              <p:tags r:id="rId13"/>
            </p:custDataLst>
          </p:nvPr>
        </p:nvSpPr>
        <p:spPr/>
        <p:txBody>
          <a:bodyPr/>
          <a:lstStyle/>
          <a:p>
            <a:endParaRPr lang="zh-CN" altLang="en-US" dirty="0"/>
          </a:p>
        </p:txBody>
      </p:sp>
      <p:sp>
        <p:nvSpPr>
          <p:cNvPr id="18" name="灯片编号占位符 17"/>
          <p:cNvSpPr>
            <a:spLocks noGrp="true"/>
          </p:cNvSpPr>
          <p:nvPr>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true"/>
          </p:cNvSpPr>
          <p:nvPr>
            <p:ph type="body" sz="quarter" idx="13" hasCustomPrompt="true"/>
            <p:custDataLst>
              <p:tags r:id="rId15"/>
            </p:custDataLst>
          </p:nvPr>
        </p:nvSpPr>
        <p:spPr>
          <a:xfrm>
            <a:off x="1270000" y="4563962"/>
            <a:ext cx="4826148" cy="460375"/>
          </a:xfrm>
        </p:spPr>
        <p:txBody>
          <a:bodyPr anchor="t"/>
          <a:lstStyle>
            <a:lvl1pPr marL="0" indent="0">
              <a:buNone/>
              <a:defRPr>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custDataLst>
              <p:tags r:id="rId5"/>
            </p:custDataLst>
          </p:nvPr>
        </p:nvSpPr>
        <p:spPr>
          <a:xfrm>
            <a:off x="669932" y="952509"/>
            <a:ext cx="10852236" cy="5388907"/>
          </a:xfrm>
        </p:spPr>
        <p:txBody>
          <a:bodyPr/>
          <a:lstStyle>
            <a:lvl1pPr>
              <a:defRPr>
                <a:latin typeface="微软雅黑" panose="020B0503020204020204" charset="-122"/>
                <a:ea typeface="微软雅黑" panose="020B0503020204020204" charset="-122"/>
              </a:defRPr>
            </a:lvl1pPr>
            <a:lvl2pPr>
              <a:defRPr>
                <a:latin typeface="微软雅黑" panose="020B0503020204020204" charset="-122"/>
                <a:ea typeface="微软雅黑" panose="020B0503020204020204" charset="-122"/>
              </a:defRPr>
            </a:lvl2pPr>
            <a:lvl3pPr>
              <a:defRPr>
                <a:latin typeface="微软雅黑" panose="020B0503020204020204" charset="-122"/>
                <a:ea typeface="微软雅黑" panose="020B0503020204020204" charset="-122"/>
              </a:defRPr>
            </a:lvl3pPr>
            <a:lvl4pPr>
              <a:defRPr>
                <a:latin typeface="微软雅黑" panose="020B0503020204020204" charset="-122"/>
                <a:ea typeface="微软雅黑" panose="020B0503020204020204" charset="-122"/>
              </a:defRPr>
            </a:lvl4pPr>
            <a:lvl5pPr>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5"/>
            </p:custDataLst>
          </p:nvPr>
        </p:nvSpPr>
        <p:spPr>
          <a:xfrm>
            <a:off x="2698251" y="2290310"/>
            <a:ext cx="6795502" cy="2016125"/>
          </a:xfrm>
        </p:spPr>
        <p:txBody>
          <a:bodyPr anchor="ctr">
            <a:normAutofit/>
          </a:bodyPr>
          <a:lstStyle>
            <a:lvl1pPr algn="ctr">
              <a:defRPr sz="8000" spc="600">
                <a:solidFill>
                  <a:schemeClr val="tx1">
                    <a:lumMod val="85000"/>
                    <a:lumOff val="15000"/>
                  </a:schemeClr>
                </a:solidFill>
              </a:defRPr>
            </a:lvl1pPr>
          </a:lstStyle>
          <a:p>
            <a:r>
              <a:rPr lang="zh-CN" altLang="en-US" dirty="0"/>
              <a:t>编辑标题</a:t>
            </a:r>
            <a:endParaRPr lang="zh-CN" altLang="en-US" dirty="0"/>
          </a:p>
        </p:txBody>
      </p:sp>
      <p:sp>
        <p:nvSpPr>
          <p:cNvPr id="7" name="矩形 6"/>
          <p:cNvSpPr/>
          <p:nvPr>
            <p:custDataLst>
              <p:tags r:id="rId6"/>
            </p:custDataLst>
          </p:nvPr>
        </p:nvSpPr>
        <p:spPr>
          <a:xfrm>
            <a:off x="2367314" y="2016209"/>
            <a:ext cx="7457372" cy="2564326"/>
          </a:xfrm>
          <a:prstGeom prst="rect">
            <a:avLst/>
          </a:prstGeom>
          <a:no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custDataLst>
              <p:tags r:id="rId7"/>
            </p:custDataLst>
          </p:nvPr>
        </p:nvGrpSpPr>
        <p:grpSpPr>
          <a:xfrm flipV="true">
            <a:off x="1945301" y="1504410"/>
            <a:ext cx="844030" cy="2460184"/>
            <a:chOff x="1915154" y="2783392"/>
            <a:chExt cx="844031" cy="2460184"/>
          </a:xfrm>
        </p:grpSpPr>
        <p:cxnSp>
          <p:nvCxnSpPr>
            <p:cNvPr id="10" name="直接连接符 9"/>
            <p:cNvCxnSpPr/>
            <p:nvPr>
              <p:custDataLst>
                <p:tags r:id="rId8"/>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custDataLst>
              <p:tags r:id="rId10"/>
            </p:custDataLst>
          </p:nvPr>
        </p:nvGrpSpPr>
        <p:grpSpPr>
          <a:xfrm flipH="true">
            <a:off x="9402671" y="2734502"/>
            <a:ext cx="844030" cy="2460184"/>
            <a:chOff x="1915154" y="2783392"/>
            <a:chExt cx="844031" cy="2460184"/>
          </a:xfrm>
        </p:grpSpPr>
        <p:cxnSp>
          <p:nvCxnSpPr>
            <p:cNvPr id="14" name="直接连接符 13"/>
            <p:cNvCxnSpPr/>
            <p:nvPr>
              <p:custDataLst>
                <p:tags r:id="rId11"/>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12"/>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flipH="true" flipV="true">
            <a:off x="9676764" y="234316"/>
            <a:ext cx="2098041" cy="6115685"/>
            <a:chOff x="9414" y="-1687"/>
            <a:chExt cx="3304" cy="9631"/>
          </a:xfrm>
        </p:grpSpPr>
        <p:cxnSp>
          <p:nvCxnSpPr>
            <p:cNvPr id="7" name="直接连接符 6"/>
            <p:cNvCxnSpPr/>
            <p:nvPr>
              <p:custDataLst>
                <p:tags r:id="rId3"/>
              </p:custDataLst>
            </p:nvPr>
          </p:nvCxnSpPr>
          <p:spPr>
            <a:xfrm flipH="true">
              <a:off x="9414" y="7944"/>
              <a:ext cx="3304"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flipV="true">
              <a:off x="9504" y="-1687"/>
              <a:ext cx="0" cy="9631"/>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日期占位符 3"/>
          <p:cNvSpPr>
            <a:spLocks noGrp="true"/>
          </p:cNvSpPr>
          <p:nvPr>
            <p:ph type="dt" sz="half" idx="10"/>
            <p:custDataLst>
              <p:tags r:id="rId5"/>
            </p:custDataLst>
          </p:nvPr>
        </p:nvSpPr>
        <p:spPr>
          <a:xfrm>
            <a:off x="879742" y="65276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6"/>
            </p:custDataLst>
          </p:nvPr>
        </p:nvSpPr>
        <p:spPr>
          <a:xfrm>
            <a:off x="4116000" y="6527633"/>
            <a:ext cx="3960000" cy="316800"/>
          </a:xfrm>
        </p:spPr>
        <p:txBody>
          <a:bodyPr/>
          <a:lstStyle/>
          <a:p>
            <a:endParaRPr lang="zh-CN" altLang="en-US"/>
          </a:p>
        </p:txBody>
      </p:sp>
      <p:sp>
        <p:nvSpPr>
          <p:cNvPr id="6" name="灯片编号占位符 5"/>
          <p:cNvSpPr>
            <a:spLocks noGrp="true"/>
          </p:cNvSpPr>
          <p:nvPr>
            <p:ph type="sldNum" sz="quarter" idx="12"/>
            <p:custDataLst>
              <p:tags r:id="rId7"/>
            </p:custDataLst>
          </p:nvPr>
        </p:nvSpPr>
        <p:spPr>
          <a:xfrm>
            <a:off x="8610601" y="6527633"/>
            <a:ext cx="2700000" cy="316800"/>
          </a:xfrm>
        </p:spPr>
        <p:txBody>
          <a:bodyPr/>
          <a:lstStyle/>
          <a:p>
            <a:fld id="{49AE70B2-8BF9-45C0-BB95-33D1B9D3A854}" type="slidenum">
              <a:rPr lang="zh-CN" altLang="en-US" smtClean="0"/>
            </a:fld>
            <a:endParaRPr lang="zh-CN" altLang="en-US"/>
          </a:p>
        </p:txBody>
      </p:sp>
      <p:cxnSp>
        <p:nvCxnSpPr>
          <p:cNvPr id="10" name="直接连接符 9"/>
          <p:cNvCxnSpPr/>
          <p:nvPr>
            <p:custDataLst>
              <p:tags r:id="rId8"/>
            </p:custDataLst>
          </p:nvPr>
        </p:nvCxnSpPr>
        <p:spPr>
          <a:xfrm flipH="true">
            <a:off x="415031" y="6419235"/>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472181" y="303531"/>
            <a:ext cx="0" cy="6115705"/>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true"/>
          </p:cNvSpPr>
          <p:nvPr>
            <p:ph type="title"/>
            <p:custDataLst>
              <p:tags r:id="rId10"/>
            </p:custDataLst>
          </p:nvPr>
        </p:nvSpPr>
        <p:spPr>
          <a:xfrm>
            <a:off x="623889" y="406801"/>
            <a:ext cx="10944226" cy="863601"/>
          </a:xfrm>
        </p:spPr>
        <p:txBody>
          <a:bodyPr>
            <a:normAutofit/>
          </a:bodyPr>
          <a:lstStyle>
            <a:lvl1pPr>
              <a:defRPr sz="3600"/>
            </a:lvl1pPr>
          </a:lstStyle>
          <a:p>
            <a:r>
              <a:rPr lang="zh-CN" altLang="en-US" dirty="0"/>
              <a:t>单击此处编辑母版标题样式</a:t>
            </a:r>
            <a:endParaRPr lang="zh-CN" altLang="en-US" dirty="0"/>
          </a:p>
        </p:txBody>
      </p:sp>
      <p:sp>
        <p:nvSpPr>
          <p:cNvPr id="3" name="内容占位符 2"/>
          <p:cNvSpPr>
            <a:spLocks noGrp="true"/>
          </p:cNvSpPr>
          <p:nvPr>
            <p:ph idx="1"/>
            <p:custDataLst>
              <p:tags r:id="rId11"/>
            </p:custDataLst>
          </p:nvPr>
        </p:nvSpPr>
        <p:spPr>
          <a:xfrm>
            <a:off x="623888" y="1412875"/>
            <a:ext cx="10944224" cy="4895850"/>
          </a:xfrm>
        </p:spPr>
        <p:txBody>
          <a:bodyPr>
            <a:normAutofit/>
          </a:bodyPr>
          <a:lstStyle>
            <a:lvl1pPr>
              <a:defRPr sz="2000"/>
            </a:lvl1pPr>
            <a:lvl2pPr>
              <a:defRPr sz="2000"/>
            </a:lvl2pPr>
            <a:lvl3pPr>
              <a:defRPr sz="2000"/>
            </a:lvl3pPr>
            <a:lvl4pPr>
              <a:defRPr sz="2000"/>
            </a:lvl4pPr>
            <a:lvl5pPr>
              <a:defRPr sz="20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3" name="任意多边形: 形状 12"/>
          <p:cNvSpPr/>
          <p:nvPr>
            <p:custDataLst>
              <p:tags r:id="rId2"/>
            </p:custDataLst>
          </p:nvPr>
        </p:nvSpPr>
        <p:spPr>
          <a:xfrm flipH="true">
            <a:off x="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日期占位符 3"/>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4"/>
            </p:custDataLst>
          </p:nvPr>
        </p:nvSpPr>
        <p:spPr/>
        <p:txBody>
          <a:bodyPr/>
          <a:lstStyle/>
          <a:p>
            <a:endParaRPr lang="zh-CN" altLang="en-US"/>
          </a:p>
        </p:txBody>
      </p:sp>
      <p:sp>
        <p:nvSpPr>
          <p:cNvPr id="6" name="灯片编号占位符 5"/>
          <p:cNvSpPr>
            <a:spLocks noGrp="true"/>
          </p:cNvSpPr>
          <p:nvPr>
            <p:ph type="sldNum" sz="quarter" idx="12"/>
            <p:custDataLst>
              <p:tags r:id="rId5"/>
            </p:custDataLst>
          </p:nvPr>
        </p:nvSpPr>
        <p:spPr>
          <a:xfrm>
            <a:off x="8610601" y="6349833"/>
            <a:ext cx="2700000" cy="316800"/>
          </a:xfrm>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6"/>
            </p:custDataLst>
          </p:nvPr>
        </p:nvSpPr>
        <p:spPr>
          <a:xfrm>
            <a:off x="4953565" y="3104095"/>
            <a:ext cx="6640514" cy="863174"/>
          </a:xfrm>
        </p:spPr>
        <p:txBody>
          <a:bodyPr anchor="b">
            <a:normAutofit/>
          </a:bodyPr>
          <a:lstStyle>
            <a:lvl1pPr>
              <a:defRPr sz="4400">
                <a:solidFill>
                  <a:schemeClr val="tx1">
                    <a:lumMod val="85000"/>
                    <a:lumOff val="15000"/>
                  </a:schemeClr>
                </a:solidFill>
              </a:defRPr>
            </a:lvl1pPr>
          </a:lstStyle>
          <a:p>
            <a:r>
              <a:rPr lang="zh-CN" altLang="en-US" dirty="0"/>
              <a:t>单击此处编辑标题</a:t>
            </a:r>
            <a:endParaRPr lang="zh-CN" altLang="en-US" dirty="0"/>
          </a:p>
        </p:txBody>
      </p:sp>
      <p:sp>
        <p:nvSpPr>
          <p:cNvPr id="3" name="文本占位符 2"/>
          <p:cNvSpPr>
            <a:spLocks noGrp="true"/>
          </p:cNvSpPr>
          <p:nvPr>
            <p:ph type="body" idx="1"/>
            <p:custDataLst>
              <p:tags r:id="rId7"/>
            </p:custDataLst>
          </p:nvPr>
        </p:nvSpPr>
        <p:spPr>
          <a:xfrm>
            <a:off x="4953566" y="4112159"/>
            <a:ext cx="6640512" cy="1367961"/>
          </a:xfrm>
        </p:spPr>
        <p:txBody>
          <a:bodyPr>
            <a:normAutofit/>
          </a:bodyPr>
          <a:lstStyle>
            <a:lvl1pPr marL="0" indent="0">
              <a:buNone/>
              <a:defRPr sz="240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true"/>
          </p:cNvSpPr>
          <p:nvPr>
            <p:ph sz="half" idx="1"/>
            <p:custDataLst>
              <p:tags r:id="rId3"/>
            </p:custDataLst>
          </p:nvPr>
        </p:nvSpPr>
        <p:spPr>
          <a:xfrm>
            <a:off x="669929" y="952509"/>
            <a:ext cx="5283243"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true"/>
          </p:cNvSpPr>
          <p:nvPr>
            <p:ph sz="half" idx="2"/>
            <p:custDataLst>
              <p:tags r:id="rId4"/>
            </p:custDataLst>
          </p:nvPr>
        </p:nvSpPr>
        <p:spPr>
          <a:xfrm>
            <a:off x="6238876" y="952509"/>
            <a:ext cx="5283243"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custDataLst>
              <p:tags r:id="rId6"/>
            </p:custDataLst>
          </p:nvPr>
        </p:nvSpPr>
        <p:spPr/>
        <p:txBody>
          <a:bodyPr/>
          <a:lstStyle/>
          <a:p>
            <a:endParaRPr lang="zh-CN" altLang="en-US"/>
          </a:p>
        </p:txBody>
      </p:sp>
      <p:sp>
        <p:nvSpPr>
          <p:cNvPr id="7" name="灯片编号占位符 6"/>
          <p:cNvSpPr>
            <a:spLocks noGrp="true"/>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文本占位符 2"/>
          <p:cNvSpPr>
            <a:spLocks noGrp="true"/>
          </p:cNvSpPr>
          <p:nvPr>
            <p:ph type="body" idx="1" hasCustomPrompt="true"/>
            <p:custDataLst>
              <p:tags r:id="rId3"/>
            </p:custDataLst>
          </p:nvPr>
        </p:nvSpPr>
        <p:spPr>
          <a:xfrm>
            <a:off x="669929" y="952509"/>
            <a:ext cx="5283243" cy="381003"/>
          </a:xfrm>
        </p:spPr>
        <p:txBody>
          <a:bodyPr lIns="101600" tIns="38100" rIns="76200" bIns="38100" anchor="t" anchorCtr="false">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true"/>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true"/>
          </p:cNvSpPr>
          <p:nvPr>
            <p:ph type="body" sz="quarter" idx="3" hasCustomPrompt="true"/>
            <p:custDataLst>
              <p:tags r:id="rId5"/>
            </p:custDataLst>
          </p:nvPr>
        </p:nvSpPr>
        <p:spPr>
          <a:xfrm>
            <a:off x="6235749" y="952509"/>
            <a:ext cx="5283243" cy="381003"/>
          </a:xfrm>
        </p:spPr>
        <p:txBody>
          <a:bodyPr vert="horz" lIns="101600" tIns="38100" rIns="76200" bIns="38100" rtlCol="0" anchor="t" anchorCtr="false">
            <a:noAutofit/>
          </a:bodyPr>
          <a:lstStyle>
            <a:lvl1pPr marL="0" marR="0" lvl="0" indent="0" algn="l" defTabSz="914400" rtl="0" eaLnBrk="1" fontAlgn="auto" latinLnBrk="0" hangingPunct="1">
              <a:lnSpc>
                <a:spcPct val="100000"/>
              </a:lnSpc>
              <a:spcBef>
                <a:spcPts val="0"/>
              </a:spcBef>
              <a:spcAft>
                <a:spcPts val="0"/>
              </a:spcAft>
              <a:buFont typeface="Arial" panose="0208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true"/>
          </p:cNvSpPr>
          <p:nvPr>
            <p:ph sz="quarter" idx="4"/>
            <p:custDataLst>
              <p:tags r:id="rId6"/>
            </p:custDataLst>
          </p:nvPr>
        </p:nvSpPr>
        <p:spPr>
          <a:xfrm>
            <a:off x="6235749" y="1406525"/>
            <a:ext cx="5283243"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true"/>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custDataLst>
              <p:tags r:id="rId8"/>
            </p:custDataLst>
          </p:nvPr>
        </p:nvSpPr>
        <p:spPr/>
        <p:txBody>
          <a:bodyPr/>
          <a:lstStyle/>
          <a:p>
            <a:endParaRPr lang="zh-CN" altLang="en-US"/>
          </a:p>
        </p:txBody>
      </p:sp>
      <p:sp>
        <p:nvSpPr>
          <p:cNvPr id="9" name="灯片编号占位符 8"/>
          <p:cNvSpPr>
            <a:spLocks noGrp="true"/>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4"/>
            </p:custDataLst>
          </p:nvPr>
        </p:nvSpPr>
        <p:spPr/>
        <p:txBody>
          <a:bodyPr/>
          <a:lstStyle/>
          <a:p>
            <a:endParaRPr lang="zh-CN" altLang="en-US"/>
          </a:p>
        </p:txBody>
      </p:sp>
      <p:sp>
        <p:nvSpPr>
          <p:cNvPr id="5" name="灯片编号占位符 4"/>
          <p:cNvSpPr>
            <a:spLocks noGrp="true"/>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custDataLst>
              <p:tags r:id="rId3"/>
            </p:custDataLst>
          </p:nvPr>
        </p:nvSpPr>
        <p:spPr/>
        <p:txBody>
          <a:bodyPr/>
          <a:lstStyle/>
          <a:p>
            <a:endParaRPr lang="zh-CN" altLang="en-US"/>
          </a:p>
        </p:txBody>
      </p:sp>
      <p:sp>
        <p:nvSpPr>
          <p:cNvPr id="4" name="灯片编号占位符 3"/>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932"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图片占位符 2"/>
          <p:cNvSpPr>
            <a:spLocks noGrp="true"/>
          </p:cNvSpPr>
          <p:nvPr>
            <p:ph type="pic" idx="1"/>
            <p:custDataLst>
              <p:tags r:id="rId3"/>
            </p:custDataLst>
          </p:nvPr>
        </p:nvSpPr>
        <p:spPr>
          <a:xfrm>
            <a:off x="669929" y="952509"/>
            <a:ext cx="5283243"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8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true"/>
          </p:cNvSpPr>
          <p:nvPr>
            <p:ph type="body" sz="half" idx="2"/>
            <p:custDataLst>
              <p:tags r:id="rId4"/>
            </p:custDataLst>
          </p:nvPr>
        </p:nvSpPr>
        <p:spPr>
          <a:xfrm>
            <a:off x="6238924" y="952509"/>
            <a:ext cx="5283243"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true"/>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custDataLst>
              <p:tags r:id="rId6"/>
            </p:custDataLst>
          </p:nvPr>
        </p:nvSpPr>
        <p:spPr/>
        <p:txBody>
          <a:bodyPr/>
          <a:lstStyle/>
          <a:p>
            <a:endParaRPr lang="zh-CN" altLang="en-US" dirty="0"/>
          </a:p>
        </p:txBody>
      </p:sp>
      <p:sp>
        <p:nvSpPr>
          <p:cNvPr id="7" name="灯片编号占位符 6"/>
          <p:cNvSpPr>
            <a:spLocks noGrp="true"/>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custDataLst>
              <p:tags r:id="rId2"/>
            </p:custDataLst>
          </p:nvPr>
        </p:nvSpPr>
        <p:spPr>
          <a:xfrm>
            <a:off x="10571135" y="952509"/>
            <a:ext cx="950985" cy="5388907"/>
          </a:xfrm>
        </p:spPr>
        <p:txBody>
          <a:bodyPr vert="eaVert" lIns="101600" tIns="38100" rIns="76200" bIns="38100" rtlCol="0" anchor="ctr" anchorCtr="false">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true"/>
          </p:cNvSpPr>
          <p:nvPr>
            <p:ph type="body" orient="vert" idx="1"/>
            <p:custDataLst>
              <p:tags r:id="rId3"/>
            </p:custDataLst>
          </p:nvPr>
        </p:nvSpPr>
        <p:spPr>
          <a:xfrm>
            <a:off x="669926" y="952501"/>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83.xml"/><Relationship Id="rId16" Type="http://schemas.openxmlformats.org/officeDocument/2006/relationships/tags" Target="../tags/tag82.xml"/><Relationship Id="rId15" Type="http://schemas.openxmlformats.org/officeDocument/2006/relationships/tags" Target="../tags/tag81.xml"/><Relationship Id="rId14" Type="http://schemas.openxmlformats.org/officeDocument/2006/relationships/tags" Target="../tags/tag80.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custDataLst>
              <p:tags r:id="rId12"/>
            </p:custDataLst>
          </p:nvPr>
        </p:nvSpPr>
        <p:spPr>
          <a:xfrm>
            <a:off x="669884" y="443230"/>
            <a:ext cx="10852236" cy="441964"/>
          </a:xfrm>
          <a:prstGeom prst="rect">
            <a:avLst/>
          </a:prstGeom>
        </p:spPr>
        <p:txBody>
          <a:bodyPr vert="horz" lIns="101600" tIns="38100" rIns="76200" bIns="38100" rtlCol="0" anchor="t" anchorCtr="false">
            <a:noAutofit/>
          </a:bodyPr>
          <a:lstStyle/>
          <a:p>
            <a:r>
              <a:rPr lang="zh-CN" altLang="en-US" dirty="0"/>
              <a:t>单击此处编辑母版标题样式</a:t>
            </a:r>
            <a:endParaRPr lang="zh-CN" altLang="en-US" dirty="0"/>
          </a:p>
        </p:txBody>
      </p:sp>
      <p:sp>
        <p:nvSpPr>
          <p:cNvPr id="3" name="文本占位符 2"/>
          <p:cNvSpPr>
            <a:spLocks noGrp="true"/>
          </p:cNvSpPr>
          <p:nvPr>
            <p:ph type="body" idx="1"/>
            <p:custDataLst>
              <p:tags r:id="rId13"/>
            </p:custDataLst>
          </p:nvPr>
        </p:nvSpPr>
        <p:spPr>
          <a:xfrm>
            <a:off x="669884" y="952509"/>
            <a:ext cx="10852236"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true"/>
          </p:cNvSpPr>
          <p:nvPr>
            <p:ph type="sldNum" sz="quarter" idx="4"/>
            <p:custDataLst>
              <p:tags r:id="rId16"/>
            </p:custDataLst>
          </p:nvPr>
        </p:nvSpPr>
        <p:spPr>
          <a:xfrm>
            <a:off x="8610601"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true"/>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85000"/>
              <a:lumOff val="15000"/>
            </a:schemeClr>
          </a:solidFill>
          <a:uFillTx/>
          <a:latin typeface="微软雅黑" panose="020B0503020204020204" charset="-122"/>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526415" y="1450975"/>
            <a:ext cx="11099800" cy="2266950"/>
          </a:xfrm>
        </p:spPr>
        <p:txBody>
          <a:bodyPr>
            <a:noAutofit/>
          </a:bodyPr>
          <a:p>
            <a:pPr marL="0" indent="0" algn="ctr">
              <a:lnSpc>
                <a:spcPts val="3600"/>
              </a:lnSpc>
              <a:buNone/>
            </a:pPr>
            <a:endParaRPr lang="zh-CN" altLang="en-US" sz="3600">
              <a:latin typeface="方正小标宋简体" panose="02000000000000000000" charset="-122"/>
              <a:ea typeface="方正小标宋简体" panose="02000000000000000000" charset="-122"/>
              <a:sym typeface="+mn-ea"/>
            </a:endParaRPr>
          </a:p>
          <a:p>
            <a:pPr marL="0" indent="0" algn="ctr">
              <a:lnSpc>
                <a:spcPts val="3600"/>
              </a:lnSpc>
              <a:buNone/>
            </a:pPr>
            <a:endParaRPr lang="zh-CN" altLang="en-US" sz="3600">
              <a:latin typeface="方正小标宋简体" panose="02000000000000000000" charset="-122"/>
              <a:ea typeface="方正小标宋简体" panose="02000000000000000000" charset="-122"/>
              <a:sym typeface="+mn-ea"/>
            </a:endParaRPr>
          </a:p>
          <a:p>
            <a:pPr marL="0" indent="0" algn="ctr">
              <a:lnSpc>
                <a:spcPts val="3600"/>
              </a:lnSpc>
              <a:buNone/>
            </a:pPr>
            <a:r>
              <a:rPr lang="zh-CN" altLang="en-US" sz="3600">
                <a:latin typeface="方正小标宋简体" panose="02000000000000000000" charset="-122"/>
                <a:ea typeface="方正小标宋简体" panose="02000000000000000000" charset="-122"/>
                <a:sym typeface="+mn-ea"/>
              </a:rPr>
              <a:t>《关于规范全市民办幼儿园设置与管理</a:t>
            </a:r>
            <a:endParaRPr lang="zh-CN" altLang="en-US" sz="3600">
              <a:latin typeface="方正小标宋简体" panose="02000000000000000000" charset="-122"/>
              <a:ea typeface="方正小标宋简体" panose="02000000000000000000" charset="-122"/>
              <a:sym typeface="+mn-ea"/>
            </a:endParaRPr>
          </a:p>
          <a:p>
            <a:pPr marL="0" lvl="0" indent="0" algn="ctr">
              <a:lnSpc>
                <a:spcPts val="3600"/>
              </a:lnSpc>
              <a:buNone/>
            </a:pPr>
            <a:r>
              <a:rPr lang="zh-CN" altLang="en-US" sz="3600">
                <a:solidFill>
                  <a:schemeClr val="tx1">
                    <a:lumMod val="85000"/>
                    <a:lumOff val="15000"/>
                  </a:schemeClr>
                </a:solidFill>
                <a:latin typeface="方正小标宋简体" panose="02000000000000000000" charset="-122"/>
                <a:ea typeface="方正小标宋简体" panose="02000000000000000000" charset="-122"/>
                <a:sym typeface="+mn-ea"/>
              </a:rPr>
              <a:t>指导意见》</a:t>
            </a:r>
            <a:r>
              <a:rPr lang="zh-CN" altLang="en-US" sz="3600">
                <a:latin typeface="方正小标宋简体" panose="02000000000000000000" charset="-122"/>
                <a:ea typeface="方正小标宋简体" panose="02000000000000000000" charset="-122"/>
                <a:sym typeface="+mn-ea"/>
              </a:rPr>
              <a:t>解读</a:t>
            </a:r>
            <a:endParaRPr lang="zh-CN" altLang="en-US" sz="3600" b="1" spc="0" dirty="0">
              <a:solidFill>
                <a:schemeClr val="tx1"/>
              </a:solidFill>
              <a:effectLst>
                <a:outerShdw blurRad="38100" dist="19050" dir="2700000" algn="tl" rotWithShape="0">
                  <a:schemeClr val="dk1">
                    <a:alpha val="40000"/>
                  </a:schemeClr>
                </a:outerShdw>
              </a:effectLst>
              <a:uFillTx/>
              <a:latin typeface="方正小标宋简体" panose="02000000000000000000" charset="-122"/>
              <a:ea typeface="方正小标宋简体" panose="02000000000000000000" charset="-122"/>
            </a:endParaRPr>
          </a:p>
          <a:p>
            <a:pPr marL="0" indent="0" algn="ctr">
              <a:buNone/>
            </a:pPr>
            <a:endParaRPr lang="zh-CN" altLang="en-US" sz="3600" b="1" spc="0" dirty="0">
              <a:solidFill>
                <a:schemeClr val="tx1"/>
              </a:solidFill>
              <a:effectLst>
                <a:outerShdw blurRad="38100" dist="19050" dir="2700000" algn="tl" rotWithShape="0">
                  <a:schemeClr val="dk1">
                    <a:alpha val="40000"/>
                  </a:schemeClr>
                </a:outerShdw>
              </a:effectLst>
              <a:uFillTx/>
              <a:latin typeface="方正小标宋简体" panose="02000000000000000000" charset="-122"/>
              <a:ea typeface="方正小标宋简体" panose="02000000000000000000"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624205" y="758825"/>
            <a:ext cx="10944225" cy="765810"/>
          </a:xfrm>
        </p:spPr>
        <p:txBody>
          <a:bodyPr>
            <a:normAutofit fontScale="90000"/>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三</a:t>
            </a:r>
            <a:r>
              <a:rPr lang="en-US" altLang="zh-CN">
                <a:latin typeface="方正楷体_GBK" panose="02000000000000000000" charset="-122"/>
                <a:ea typeface="方正楷体_GBK" panose="02000000000000000000" charset="-122"/>
                <a:cs typeface="方正楷体_GBK" panose="02000000000000000000" charset="-122"/>
                <a:sym typeface="+mn-ea"/>
              </a:rPr>
              <a:t>) </a:t>
            </a:r>
            <a:r>
              <a:rPr>
                <a:latin typeface="方正楷体_GBK" panose="02000000000000000000" charset="-122"/>
                <a:ea typeface="方正楷体_GBK" panose="02000000000000000000" charset="-122"/>
                <a:cs typeface="方正楷体_GBK" panose="02000000000000000000" charset="-122"/>
                <a:sym typeface="+mn-ea"/>
              </a:rPr>
              <a:t>民办幼儿园管理与监督</a:t>
            </a:r>
            <a:br>
              <a:rPr lang="zh-CN" altLang="en-US"/>
            </a:br>
            <a:endParaRPr lang="zh-CN" altLang="en-US"/>
          </a:p>
        </p:txBody>
      </p:sp>
      <p:sp>
        <p:nvSpPr>
          <p:cNvPr id="3" name="内容占位符 2"/>
          <p:cNvSpPr>
            <a:spLocks noGrp="true"/>
          </p:cNvSpPr>
          <p:nvPr>
            <p:ph idx="1"/>
          </p:nvPr>
        </p:nvSpPr>
        <p:spPr>
          <a:xfrm>
            <a:off x="624205" y="1983740"/>
            <a:ext cx="10944225" cy="4324985"/>
          </a:xfrm>
        </p:spPr>
        <p:txBody>
          <a:bodyPr>
            <a:normAutofit fontScale="90000"/>
          </a:bodyPr>
          <a:p>
            <a:pPr marL="0" indent="0">
              <a:lnSpc>
                <a:spcPct val="150000"/>
              </a:lnSpc>
              <a:buNone/>
            </a:pPr>
            <a:r>
              <a:rPr lang="en-US" altLang="zh-CN" dirty="0">
                <a:solidFill>
                  <a:schemeClr val="tx1"/>
                </a:solidFill>
                <a:cs typeface="+mn-ea"/>
                <a:sym typeface="+mn-lt"/>
              </a:rPr>
              <a:t>16.</a:t>
            </a:r>
            <a:r>
              <a:rPr lang="zh-CN" altLang="en-US" dirty="0">
                <a:solidFill>
                  <a:schemeClr val="tx1"/>
                </a:solidFill>
                <a:cs typeface="+mn-ea"/>
                <a:sym typeface="+mn-lt"/>
              </a:rPr>
              <a:t>民办幼儿园保教费、住宿费实行市场调节价。民办幼儿园依据保育教育和住宿成本、市场需求、社会承受能力等因素合理确定收费标准。民办幼儿园保育教育收费标准，原则上至少在一个学年内不得变动。经县区教育行政部门认定的普惠性民办幼儿园及享受政府财政补助 的民办幼儿园，可由县级人民政府有关部门以合同约定等方式确定最高收费标准，由民办幼儿园在最高标准范围内制定具体收费标准。</a:t>
            </a:r>
            <a:endParaRPr lang="zh-CN" altLang="en-US" dirty="0">
              <a:solidFill>
                <a:schemeClr val="tx1">
                  <a:lumMod val="65000"/>
                  <a:lumOff val="35000"/>
                </a:schemeClr>
              </a:solidFill>
              <a:cs typeface="+mn-ea"/>
              <a:sym typeface="+mn-lt"/>
            </a:endParaRPr>
          </a:p>
          <a:p>
            <a:pPr marL="0" indent="0">
              <a:lnSpc>
                <a:spcPct val="150000"/>
              </a:lnSpc>
              <a:buNone/>
            </a:pPr>
            <a:r>
              <a:rPr lang="en-US" altLang="zh-CN" dirty="0">
                <a:solidFill>
                  <a:schemeClr val="tx1"/>
                </a:solidFill>
                <a:cs typeface="微软雅黑" panose="020B0503020204020204" charset="-122"/>
                <a:sym typeface="+mn-ea"/>
              </a:rPr>
              <a:t>17.</a:t>
            </a:r>
            <a:r>
              <a:rPr lang="zh-CN" altLang="en-US" dirty="0">
                <a:solidFill>
                  <a:schemeClr val="tx1"/>
                </a:solidFill>
                <a:cs typeface="微软雅黑" panose="020B0503020204020204" charset="-122"/>
                <a:sym typeface="+mn-ea"/>
              </a:rPr>
              <a:t>民办幼儿园设立风险保证金，主要用于幼儿园终止时退还向幼儿收取的保教费和其他费用。</a:t>
            </a:r>
            <a:endParaRPr lang="zh-CN" altLang="en-US" dirty="0">
              <a:solidFill>
                <a:schemeClr val="tx1"/>
              </a:solidFill>
              <a:cs typeface="微软雅黑" panose="020B0503020204020204" charset="-122"/>
              <a:sym typeface="+mn-ea"/>
            </a:endParaRPr>
          </a:p>
          <a:p>
            <a:pPr marL="0" indent="0">
              <a:lnSpc>
                <a:spcPct val="150000"/>
              </a:lnSpc>
              <a:buNone/>
            </a:pPr>
            <a:r>
              <a:rPr lang="en-US" altLang="zh-CN" dirty="0">
                <a:solidFill>
                  <a:schemeClr val="tx1"/>
                </a:solidFill>
                <a:cs typeface="微软雅黑" panose="020B0503020204020204" charset="-122"/>
                <a:sym typeface="+mn-ea"/>
              </a:rPr>
              <a:t>18.</a:t>
            </a:r>
            <a:r>
              <a:rPr lang="zh-CN" altLang="en-US" dirty="0">
                <a:solidFill>
                  <a:schemeClr val="tx1"/>
                </a:solidFill>
                <a:cs typeface="微软雅黑" panose="020B0503020204020204" charset="-122"/>
                <a:sym typeface="+mn-ea"/>
              </a:rPr>
              <a:t>民办幼儿园应当加强财务管理，遵守财经纪律，做到经费账目公开。</a:t>
            </a:r>
            <a:endParaRPr lang="zh-CN" altLang="en-US" dirty="0">
              <a:solidFill>
                <a:schemeClr val="tx1"/>
              </a:solidFill>
              <a:cs typeface="微软雅黑" panose="020B0503020204020204" charset="-122"/>
              <a:sym typeface="+mn-ea"/>
            </a:endParaRPr>
          </a:p>
          <a:p>
            <a:pPr marL="0" indent="0">
              <a:lnSpc>
                <a:spcPct val="150000"/>
              </a:lnSpc>
              <a:buNone/>
            </a:pPr>
            <a:r>
              <a:rPr lang="en-US" altLang="zh-CN" dirty="0">
                <a:solidFill>
                  <a:schemeClr val="tx1"/>
                </a:solidFill>
                <a:cs typeface="微软雅黑" panose="020B0503020204020204" charset="-122"/>
                <a:sym typeface="+mn-ea"/>
              </a:rPr>
              <a:t>19.</a:t>
            </a:r>
            <a:r>
              <a:rPr lang="zh-CN" altLang="en-US" dirty="0">
                <a:solidFill>
                  <a:schemeClr val="tx1"/>
                </a:solidFill>
                <a:cs typeface="微软雅黑" panose="020B0503020204020204" charset="-122"/>
                <a:sym typeface="+mn-ea"/>
              </a:rPr>
              <a:t>民办幼儿园应坚持社会主义办学方向，全面贯彻党的教育方针，建立健全党的组织。</a:t>
            </a:r>
            <a:endParaRPr lang="zh-CN" altLang="en-US" dirty="0">
              <a:solidFill>
                <a:schemeClr val="tx1"/>
              </a:solidFill>
              <a:cs typeface="微软雅黑" panose="020B0503020204020204"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624205" y="768985"/>
            <a:ext cx="10944225" cy="501650"/>
          </a:xfrm>
        </p:spPr>
        <p:txBody>
          <a:bodyPr>
            <a:normAutofit fontScale="90000"/>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四</a:t>
            </a:r>
            <a:r>
              <a:rPr lang="en-US" altLang="zh-CN">
                <a:latin typeface="方正楷体_GBK" panose="02000000000000000000" charset="-122"/>
                <a:ea typeface="方正楷体_GBK" panose="02000000000000000000" charset="-122"/>
                <a:cs typeface="方正楷体_GBK" panose="02000000000000000000" charset="-122"/>
                <a:sym typeface="+mn-ea"/>
              </a:rPr>
              <a:t>)  </a:t>
            </a:r>
            <a:r>
              <a:rPr lang="zh-CN" altLang="en-US">
                <a:latin typeface="方正楷体_GBK" panose="02000000000000000000" charset="-122"/>
                <a:ea typeface="方正楷体_GBK" panose="02000000000000000000" charset="-122"/>
                <a:cs typeface="方正楷体_GBK" panose="02000000000000000000" charset="-122"/>
                <a:sym typeface="+mn-ea"/>
              </a:rPr>
              <a:t>民办幼儿园表彰奖励与处罚</a:t>
            </a:r>
            <a:br>
              <a:rPr lang="zh-CN" altLang="en-US">
                <a:latin typeface="方正楷体_GBK" panose="02000000000000000000" charset="-122"/>
                <a:ea typeface="方正楷体_GBK" panose="02000000000000000000" charset="-122"/>
                <a:cs typeface="方正楷体_GBK" panose="02000000000000000000" charset="-122"/>
              </a:rPr>
            </a:br>
            <a:endParaRPr lang="zh-CN" altLang="en-US"/>
          </a:p>
        </p:txBody>
      </p:sp>
      <p:sp>
        <p:nvSpPr>
          <p:cNvPr id="3" name="内容占位符 2"/>
          <p:cNvSpPr>
            <a:spLocks noGrp="true"/>
          </p:cNvSpPr>
          <p:nvPr>
            <p:ph idx="1"/>
          </p:nvPr>
        </p:nvSpPr>
        <p:spPr>
          <a:xfrm>
            <a:off x="1334135" y="1644650"/>
            <a:ext cx="8893810" cy="4603115"/>
          </a:xfrm>
        </p:spPr>
        <p:txBody>
          <a:bodyPr>
            <a:normAutofit/>
          </a:bodyPr>
          <a:p>
            <a:pPr marL="0" indent="0">
              <a:buNone/>
            </a:pPr>
            <a:r>
              <a:rPr sz="3200" dirty="0" smtClean="0">
                <a:solidFill>
                  <a:schemeClr val="tx1"/>
                </a:solidFill>
                <a:sym typeface="+mn-ea"/>
              </a:rPr>
              <a:t>表彰奖励：</a:t>
            </a:r>
            <a:endParaRPr sz="3200" dirty="0" smtClean="0">
              <a:solidFill>
                <a:schemeClr val="tx1"/>
              </a:solidFill>
              <a:sym typeface="+mn-ea"/>
            </a:endParaRPr>
          </a:p>
          <a:p>
            <a:pPr marL="0" indent="0">
              <a:buNone/>
            </a:pPr>
            <a:r>
              <a:rPr lang="en-US" sz="2800" dirty="0" smtClean="0">
                <a:solidFill>
                  <a:schemeClr val="tx1"/>
                </a:solidFill>
                <a:sym typeface="+mn-ea"/>
              </a:rPr>
              <a:t>1.</a:t>
            </a:r>
            <a:r>
              <a:rPr sz="2800" dirty="0" smtClean="0">
                <a:solidFill>
                  <a:schemeClr val="tx1"/>
                </a:solidFill>
                <a:sym typeface="+mn-ea"/>
              </a:rPr>
              <a:t>改善办园条件成绩显著的</a:t>
            </a:r>
            <a:endParaRPr sz="2800" dirty="0" smtClean="0">
              <a:solidFill>
                <a:schemeClr val="tx1"/>
              </a:solidFill>
              <a:sym typeface="+mn-ea"/>
            </a:endParaRPr>
          </a:p>
          <a:p>
            <a:pPr marL="0" indent="0">
              <a:buNone/>
            </a:pPr>
            <a:r>
              <a:rPr lang="en-US" sz="2800" dirty="0" smtClean="0">
                <a:solidFill>
                  <a:schemeClr val="tx1"/>
                </a:solidFill>
                <a:sym typeface="+mn-ea"/>
              </a:rPr>
              <a:t>2.</a:t>
            </a:r>
            <a:r>
              <a:rPr sz="2800" dirty="0" smtClean="0">
                <a:solidFill>
                  <a:schemeClr val="tx1"/>
                </a:solidFill>
                <a:sym typeface="+mn-ea"/>
              </a:rPr>
              <a:t>保育教育工作成绩显著的</a:t>
            </a:r>
            <a:endParaRPr sz="2800" dirty="0" smtClean="0">
              <a:solidFill>
                <a:schemeClr val="tx1"/>
              </a:solidFill>
              <a:sym typeface="+mn-ea"/>
            </a:endParaRPr>
          </a:p>
          <a:p>
            <a:pPr marL="0" indent="0">
              <a:buNone/>
            </a:pPr>
            <a:r>
              <a:rPr lang="en-US" sz="2800" dirty="0" smtClean="0">
                <a:solidFill>
                  <a:schemeClr val="tx1"/>
                </a:solidFill>
                <a:sym typeface="+mn-ea"/>
              </a:rPr>
              <a:t>3.</a:t>
            </a:r>
            <a:r>
              <a:rPr sz="2800" dirty="0" smtClean="0">
                <a:solidFill>
                  <a:schemeClr val="tx1"/>
                </a:solidFill>
                <a:sym typeface="+mn-ea"/>
              </a:rPr>
              <a:t>幼儿园管理工作成绩显著的</a:t>
            </a:r>
            <a:endParaRPr sz="2800" dirty="0" smtClean="0">
              <a:solidFill>
                <a:schemeClr val="tx1"/>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624205" y="1042035"/>
            <a:ext cx="10944225" cy="793750"/>
          </a:xfrm>
        </p:spPr>
        <p:txBody>
          <a:bodyPr>
            <a:normAutofit fontScale="90000"/>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四</a:t>
            </a:r>
            <a:r>
              <a:rPr lang="en-US" altLang="zh-CN">
                <a:latin typeface="方正楷体_GBK" panose="02000000000000000000" charset="-122"/>
                <a:ea typeface="方正楷体_GBK" panose="02000000000000000000" charset="-122"/>
                <a:cs typeface="方正楷体_GBK" panose="02000000000000000000" charset="-122"/>
                <a:sym typeface="+mn-ea"/>
              </a:rPr>
              <a:t>)  </a:t>
            </a:r>
            <a:r>
              <a:rPr lang="zh-CN" altLang="en-US">
                <a:latin typeface="方正楷体_GBK" panose="02000000000000000000" charset="-122"/>
                <a:ea typeface="方正楷体_GBK" panose="02000000000000000000" charset="-122"/>
                <a:cs typeface="方正楷体_GBK" panose="02000000000000000000" charset="-122"/>
                <a:sym typeface="+mn-ea"/>
              </a:rPr>
              <a:t>民办幼儿园表彰奖励与处罚</a:t>
            </a:r>
            <a:br>
              <a:rPr lang="zh-CN" altLang="en-US">
                <a:latin typeface="方正楷体_GBK" panose="02000000000000000000" charset="-122"/>
                <a:ea typeface="方正楷体_GBK" panose="02000000000000000000" charset="-122"/>
                <a:cs typeface="方正楷体_GBK" panose="02000000000000000000" charset="-122"/>
                <a:sym typeface="+mn-ea"/>
              </a:rPr>
            </a:br>
            <a:endParaRPr lang="zh-CN" altLang="en-US"/>
          </a:p>
        </p:txBody>
      </p:sp>
      <p:sp>
        <p:nvSpPr>
          <p:cNvPr id="3" name="内容占位符 2"/>
          <p:cNvSpPr>
            <a:spLocks noGrp="true"/>
          </p:cNvSpPr>
          <p:nvPr>
            <p:ph idx="1"/>
          </p:nvPr>
        </p:nvSpPr>
        <p:spPr>
          <a:xfrm>
            <a:off x="885825" y="1697355"/>
            <a:ext cx="10158730" cy="4526915"/>
          </a:xfrm>
        </p:spPr>
        <p:txBody>
          <a:bodyPr>
            <a:normAutofit fontScale="50000"/>
          </a:bodyPr>
          <a:p>
            <a:pPr marL="0" indent="0">
              <a:buNone/>
            </a:pPr>
            <a:r>
              <a:rPr lang="zh-CN" altLang="en-US" sz="4570"/>
              <a:t>处罚：</a:t>
            </a:r>
            <a:endParaRPr lang="zh-CN" altLang="en-US" sz="4570"/>
          </a:p>
          <a:p>
            <a:pPr marL="0" indent="0">
              <a:buNone/>
            </a:pPr>
            <a:r>
              <a:rPr lang="zh-CN" altLang="en-US" sz="3600"/>
              <a:t>1.无证办园，擅自招收幼儿的;</a:t>
            </a:r>
            <a:endParaRPr lang="zh-CN" altLang="en-US" sz="3600"/>
          </a:p>
          <a:p>
            <a:pPr marL="0" indent="0">
              <a:buNone/>
            </a:pPr>
            <a:r>
              <a:rPr lang="zh-CN" altLang="en-US" sz="3600"/>
              <a:t>2.园舍、设施不符合国家卫生标准、安全标准，妨害幼儿身体健康或者威胁幼儿生命安全的;</a:t>
            </a:r>
            <a:endParaRPr lang="zh-CN" altLang="en-US" sz="3600"/>
          </a:p>
          <a:p>
            <a:pPr marL="0" indent="0">
              <a:buNone/>
            </a:pPr>
            <a:r>
              <a:rPr lang="zh-CN" altLang="en-US" sz="3600"/>
              <a:t>3.教育内容和方法违背学前教育规律，损害幼儿身心健康的;</a:t>
            </a:r>
            <a:endParaRPr lang="zh-CN" altLang="en-US" sz="3600"/>
          </a:p>
          <a:p>
            <a:pPr marL="0" indent="0">
              <a:buNone/>
            </a:pPr>
            <a:r>
              <a:rPr lang="zh-CN" altLang="en-US" sz="3600"/>
              <a:t>4.体罚或变相体罚幼儿的;</a:t>
            </a:r>
            <a:endParaRPr lang="zh-CN" altLang="en-US" sz="3600"/>
          </a:p>
          <a:p>
            <a:pPr marL="0" indent="0">
              <a:buNone/>
            </a:pPr>
            <a:r>
              <a:rPr lang="zh-CN" altLang="en-US" sz="3600"/>
              <a:t>5.擅自分立、合并民办幼儿园，改变民办幼儿园名称、层次、类别和举办者的;</a:t>
            </a:r>
            <a:endParaRPr lang="zh-CN" altLang="en-US" sz="3600"/>
          </a:p>
          <a:p>
            <a:pPr marL="0" indent="0">
              <a:buNone/>
            </a:pPr>
            <a:r>
              <a:rPr lang="zh-CN" altLang="en-US" sz="3600"/>
              <a:t>6.使用有毒、有害物质制作教具、玩具的;</a:t>
            </a:r>
            <a:endParaRPr lang="zh-CN" altLang="en-US" sz="3600"/>
          </a:p>
          <a:p>
            <a:pPr marL="0" indent="0">
              <a:buNone/>
            </a:pPr>
            <a:r>
              <a:rPr lang="zh-CN" altLang="en-US" sz="3600"/>
              <a:t>7.利用无安全保障的运输工具接送幼儿或接送的交通工具未经交通部门检查许可的；</a:t>
            </a:r>
            <a:endParaRPr lang="zh-CN" altLang="en-US" sz="3600"/>
          </a:p>
          <a:p>
            <a:pPr marL="0" indent="0">
              <a:buNone/>
            </a:pPr>
            <a:r>
              <a:rPr lang="zh-CN" altLang="en-US" sz="3600"/>
              <a:t>8.恶意终止办学，抽逃、挪用、私分办园资金或办园积累的;</a:t>
            </a:r>
            <a:endParaRPr lang="zh-CN" altLang="en-US" sz="3600"/>
          </a:p>
          <a:p>
            <a:pPr marL="0" indent="0">
              <a:buNone/>
            </a:pPr>
            <a:endParaRPr lang="zh-CN" altLang="en-US" sz="3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985520" y="747395"/>
            <a:ext cx="10582910" cy="718820"/>
          </a:xfrm>
        </p:spPr>
        <p:txBody>
          <a:bodyPr>
            <a:normAutofit/>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四</a:t>
            </a:r>
            <a:r>
              <a:rPr lang="en-US" altLang="zh-CN">
                <a:latin typeface="方正楷体_GBK" panose="02000000000000000000" charset="-122"/>
                <a:ea typeface="方正楷体_GBK" panose="02000000000000000000" charset="-122"/>
                <a:cs typeface="方正楷体_GBK" panose="02000000000000000000" charset="-122"/>
                <a:sym typeface="+mn-ea"/>
              </a:rPr>
              <a:t>)  </a:t>
            </a:r>
            <a:r>
              <a:rPr lang="zh-CN" altLang="en-US">
                <a:latin typeface="方正楷体_GBK" panose="02000000000000000000" charset="-122"/>
                <a:ea typeface="方正楷体_GBK" panose="02000000000000000000" charset="-122"/>
                <a:cs typeface="方正楷体_GBK" panose="02000000000000000000" charset="-122"/>
                <a:sym typeface="+mn-ea"/>
              </a:rPr>
              <a:t>民办幼儿园表彰奖励与处罚</a:t>
            </a:r>
            <a:endParaRPr lang="zh-CN" altLang="en-US"/>
          </a:p>
        </p:txBody>
      </p:sp>
      <p:sp>
        <p:nvSpPr>
          <p:cNvPr id="3" name="内容占位符 2"/>
          <p:cNvSpPr>
            <a:spLocks noGrp="true"/>
          </p:cNvSpPr>
          <p:nvPr>
            <p:ph idx="1"/>
          </p:nvPr>
        </p:nvSpPr>
        <p:spPr>
          <a:xfrm>
            <a:off x="1170305" y="1852295"/>
            <a:ext cx="9401810" cy="4456430"/>
          </a:xfrm>
        </p:spPr>
        <p:txBody>
          <a:bodyPr>
            <a:normAutofit fontScale="90000" lnSpcReduction="10000"/>
          </a:bodyPr>
          <a:p>
            <a:pPr marL="0" indent="0">
              <a:buNone/>
            </a:pPr>
            <a:r>
              <a:rPr lang="zh-CN" altLang="en-US">
                <a:sym typeface="+mn-ea"/>
              </a:rPr>
              <a:t>9.发布虚假招生简章或者广告，骗取钱财的;</a:t>
            </a:r>
            <a:endParaRPr lang="zh-CN" altLang="en-US"/>
          </a:p>
          <a:p>
            <a:pPr marL="0" indent="0">
              <a:buNone/>
            </a:pPr>
            <a:r>
              <a:rPr lang="zh-CN" altLang="en-US">
                <a:sym typeface="+mn-ea"/>
              </a:rPr>
              <a:t>10.伪造、编造、买卖、出租、出借办学许可证的;</a:t>
            </a:r>
            <a:endParaRPr lang="zh-CN" altLang="en-US"/>
          </a:p>
          <a:p>
            <a:pPr marL="0" indent="0">
              <a:buNone/>
            </a:pPr>
            <a:r>
              <a:rPr lang="zh-CN" altLang="en-US">
                <a:sym typeface="+mn-ea"/>
              </a:rPr>
              <a:t>11.因资不抵债无法继续办园的。</a:t>
            </a:r>
            <a:endParaRPr lang="zh-CN" altLang="en-US"/>
          </a:p>
          <a:p>
            <a:pPr marL="0" indent="0">
              <a:buNone/>
            </a:pPr>
            <a:r>
              <a:rPr lang="zh-CN" altLang="en-US">
                <a:sym typeface="+mn-ea"/>
              </a:rPr>
              <a:t>12.管理混乱，严重影响保育教育常规工作，群众反映强烈、产生恶劣社会影响的;13.提交虚假证明文件或者采取欺诈手段隐瞒重要事实骗取办学许可证的；</a:t>
            </a:r>
            <a:endParaRPr lang="zh-CN" altLang="en-US">
              <a:sym typeface="+mn-ea"/>
            </a:endParaRPr>
          </a:p>
          <a:p>
            <a:pPr marL="0" indent="0">
              <a:buNone/>
            </a:pPr>
            <a:r>
              <a:rPr lang="zh-CN" altLang="en-US"/>
              <a:t>14.未依照《中华人民共和国会计法》和国家统一的会计制度进行会计核算、编制财务会计报告，财务、资产管理混乱的；</a:t>
            </a:r>
            <a:endParaRPr lang="zh-CN" altLang="en-US"/>
          </a:p>
          <a:p>
            <a:pPr marL="0" indent="0">
              <a:buNone/>
            </a:pPr>
            <a:r>
              <a:rPr lang="zh-CN" altLang="en-US"/>
              <a:t>15.违反国家规定聘任、解聘教师的;</a:t>
            </a:r>
            <a:endParaRPr lang="zh-CN" altLang="en-US"/>
          </a:p>
          <a:p>
            <a:pPr marL="0" indent="0">
              <a:buNone/>
            </a:pPr>
            <a:r>
              <a:rPr lang="zh-CN" altLang="en-US"/>
              <a:t>16.侵犯受教育者合法权益，产生恶劣社会影响的；</a:t>
            </a:r>
            <a:endParaRPr lang="zh-CN" altLang="en-US"/>
          </a:p>
          <a:p>
            <a:pPr marL="0" indent="0">
              <a:buNone/>
            </a:pPr>
            <a:r>
              <a:rPr lang="zh-CN" altLang="en-US"/>
              <a:t>17.因管理者玩忽职守、管理松懈，造成重大安全事故的。</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890270" y="721360"/>
            <a:ext cx="10678160" cy="816610"/>
          </a:xfrm>
        </p:spPr>
        <p:txBody>
          <a:bodyPr>
            <a:normAutofit fontScale="90000"/>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五</a:t>
            </a:r>
            <a:r>
              <a:rPr lang="en-US" altLang="zh-CN">
                <a:latin typeface="方正楷体_GBK" panose="02000000000000000000" charset="-122"/>
                <a:ea typeface="方正楷体_GBK" panose="02000000000000000000" charset="-122"/>
                <a:cs typeface="方正楷体_GBK" panose="02000000000000000000" charset="-122"/>
                <a:sym typeface="+mn-ea"/>
              </a:rPr>
              <a:t>)  </a:t>
            </a:r>
            <a:r>
              <a:rPr lang="zh-CN" altLang="en-US">
                <a:latin typeface="方正楷体_GBK" panose="02000000000000000000" charset="-122"/>
                <a:ea typeface="方正楷体_GBK" panose="02000000000000000000" charset="-122"/>
                <a:cs typeface="方正楷体_GBK" panose="02000000000000000000" charset="-122"/>
                <a:sym typeface="+mn-ea"/>
              </a:rPr>
              <a:t>其他</a:t>
            </a:r>
            <a:br>
              <a:rPr lang="zh-CN" altLang="en-US">
                <a:latin typeface="方正楷体_GBK" panose="02000000000000000000" charset="-122"/>
                <a:ea typeface="方正楷体_GBK" panose="02000000000000000000" charset="-122"/>
                <a:cs typeface="方正楷体_GBK" panose="02000000000000000000" charset="-122"/>
              </a:rPr>
            </a:br>
            <a:endParaRPr lang="zh-CN" altLang="en-US"/>
          </a:p>
        </p:txBody>
      </p:sp>
      <p:sp>
        <p:nvSpPr>
          <p:cNvPr id="3" name="内容占位符 2"/>
          <p:cNvSpPr>
            <a:spLocks noGrp="true"/>
          </p:cNvSpPr>
          <p:nvPr>
            <p:ph idx="1"/>
          </p:nvPr>
        </p:nvSpPr>
        <p:spPr>
          <a:xfrm>
            <a:off x="1334135" y="1746885"/>
            <a:ext cx="9523730" cy="3529330"/>
          </a:xfrm>
        </p:spPr>
        <p:txBody>
          <a:bodyPr>
            <a:normAutofit/>
          </a:bodyPr>
          <a:p>
            <a:pPr marL="0" indent="0" algn="l">
              <a:buNone/>
            </a:pPr>
            <a:r>
              <a:rPr lang="en-US" altLang="zh-CN">
                <a:solidFill>
                  <a:schemeClr val="tx1"/>
                </a:solidFill>
                <a:cs typeface="微软雅黑" panose="020B0503020204020204" charset="-122"/>
              </a:rPr>
              <a:t>1.</a:t>
            </a:r>
            <a:r>
              <a:rPr lang="zh-CN" altLang="en-US">
                <a:solidFill>
                  <a:schemeClr val="tx1"/>
                </a:solidFill>
                <a:cs typeface="微软雅黑" panose="020B0503020204020204" charset="-122"/>
              </a:rPr>
              <a:t>本意见实施前已批准办学，但办园条件达不到相应标准的民办幼儿园，应在三年内达到本指导意见的设置标准。</a:t>
            </a:r>
            <a:endParaRPr lang="zh-CN" altLang="en-US">
              <a:solidFill>
                <a:schemeClr val="tx1"/>
              </a:solidFill>
              <a:cs typeface="微软雅黑" panose="020B0503020204020204" charset="-122"/>
            </a:endParaRPr>
          </a:p>
          <a:p>
            <a:pPr marL="0" indent="0" algn="l">
              <a:buNone/>
            </a:pPr>
            <a:r>
              <a:rPr lang="en-US" altLang="zh-CN">
                <a:solidFill>
                  <a:schemeClr val="tx1"/>
                </a:solidFill>
                <a:cs typeface="微软雅黑" panose="020B0503020204020204" charset="-122"/>
              </a:rPr>
              <a:t>2.</a:t>
            </a:r>
            <a:r>
              <a:rPr lang="zh-CN" altLang="en-US">
                <a:solidFill>
                  <a:schemeClr val="tx1"/>
                </a:solidFill>
                <a:cs typeface="微软雅黑" panose="020B0503020204020204" charset="-122"/>
              </a:rPr>
              <a:t>本意见适用于长治市行政区域内的所有民办幼儿园（班）。    </a:t>
            </a:r>
            <a:endParaRPr lang="zh-CN" altLang="en-US">
              <a:solidFill>
                <a:schemeClr val="tx1"/>
              </a:solidFill>
              <a:cs typeface="微软雅黑" panose="020B0503020204020204" charset="-122"/>
            </a:endParaRPr>
          </a:p>
          <a:p>
            <a:pPr marL="0" indent="0" algn="l">
              <a:buNone/>
            </a:pPr>
            <a:r>
              <a:rPr lang="en-US" altLang="zh-CN">
                <a:solidFill>
                  <a:schemeClr val="tx1"/>
                </a:solidFill>
                <a:cs typeface="微软雅黑" panose="020B0503020204020204" charset="-122"/>
              </a:rPr>
              <a:t>3.</a:t>
            </a:r>
            <a:r>
              <a:rPr lang="zh-CN" altLang="en-US">
                <a:solidFill>
                  <a:schemeClr val="tx1"/>
                </a:solidFill>
                <a:cs typeface="微软雅黑" panose="020B0503020204020204" charset="-122"/>
              </a:rPr>
              <a:t> 各县区可根据本地实际，制定本意见的具体实施细则。</a:t>
            </a:r>
            <a:endParaRPr lang="zh-CN" altLang="en-US">
              <a:solidFill>
                <a:schemeClr val="tx1"/>
              </a:solidFill>
              <a:cs typeface="微软雅黑" panose="020B0503020204020204" charset="-122"/>
            </a:endParaRPr>
          </a:p>
          <a:p>
            <a:pPr marL="0" indent="0" algn="l">
              <a:buNone/>
            </a:pPr>
            <a:r>
              <a:rPr lang="en-US" altLang="zh-CN">
                <a:solidFill>
                  <a:schemeClr val="tx1"/>
                </a:solidFill>
                <a:cs typeface="微软雅黑" panose="020B0503020204020204" charset="-122"/>
              </a:rPr>
              <a:t>4.</a:t>
            </a:r>
            <a:r>
              <a:rPr lang="zh-CN" altLang="en-US">
                <a:solidFill>
                  <a:schemeClr val="tx1"/>
                </a:solidFill>
                <a:cs typeface="微软雅黑" panose="020B0503020204020204" charset="-122"/>
              </a:rPr>
              <a:t>本意见由长治市教育局负责解释，自公布之日施行。未尽事宜，执行国家有关法律法规和政策。</a:t>
            </a:r>
            <a:endParaRPr lang="zh-CN" altLang="en-US">
              <a:solidFill>
                <a:schemeClr val="tx1"/>
              </a:solidFill>
              <a:cs typeface="微软雅黑" panose="020B050302020402020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623889" y="846221"/>
            <a:ext cx="10944226" cy="863601"/>
          </a:xfrm>
        </p:spPr>
        <p:txBody>
          <a:bodyPr/>
          <a:p>
            <a:r>
              <a:rPr lang="zh-CN" altLang="en-US" dirty="0">
                <a:sym typeface="+mn-ea"/>
              </a:rPr>
              <a:t>一、制定背景</a:t>
            </a:r>
            <a:endParaRPr lang="zh-CN" altLang="en-US"/>
          </a:p>
        </p:txBody>
      </p:sp>
      <p:sp>
        <p:nvSpPr>
          <p:cNvPr id="3" name="内容占位符 2"/>
          <p:cNvSpPr>
            <a:spLocks noGrp="true"/>
          </p:cNvSpPr>
          <p:nvPr>
            <p:ph idx="1"/>
          </p:nvPr>
        </p:nvSpPr>
        <p:spPr>
          <a:xfrm>
            <a:off x="1496695" y="2008505"/>
            <a:ext cx="9258935" cy="3900805"/>
          </a:xfrm>
        </p:spPr>
        <p:txBody>
          <a:bodyPr>
            <a:normAutofit/>
          </a:bodyPr>
          <a:p>
            <a:pPr marL="0" indent="0">
              <a:lnSpc>
                <a:spcPct val="150000"/>
              </a:lnSpc>
              <a:buNone/>
            </a:pPr>
            <a:r>
              <a:rPr lang="zh-CN" altLang="en-US" sz="2400"/>
              <a:t>贯彻落实《中共中央国务院关于学前教育深化改革规范发展的若干意见》(中发〔2018〕39号)，进一步加强民办幼儿园管理，规范办园行为，维护民办幼儿园及其举办者、教职工</a:t>
            </a:r>
            <a:r>
              <a:rPr lang="zh-CN" altLang="en-US" sz="2400">
                <a:sym typeface="+mn-ea"/>
              </a:rPr>
              <a:t>、幼儿</a:t>
            </a:r>
            <a:r>
              <a:rPr lang="zh-CN" altLang="en-US" sz="2400"/>
              <a:t>的合法权益，促进我市民办学前教育事业健康发展。</a:t>
            </a:r>
            <a:endParaRPr lang="zh-CN"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title"/>
          </p:nvPr>
        </p:nvSpPr>
        <p:spPr>
          <a:xfrm>
            <a:off x="624205" y="777875"/>
            <a:ext cx="10944225" cy="854710"/>
          </a:xfrm>
        </p:spPr>
        <p:txBody>
          <a:bodyPr>
            <a:normAutofit/>
          </a:bodyPr>
          <a:lstStyle/>
          <a:p>
            <a:r>
              <a:rPr lang="zh-CN" altLang="en-US" dirty="0"/>
              <a:t>二、</a:t>
            </a:r>
            <a:r>
              <a:rPr lang="zh-CN" altLang="en-US" dirty="0">
                <a:sym typeface="+mn-ea"/>
              </a:rPr>
              <a:t>制定依据</a:t>
            </a:r>
            <a:endParaRPr lang="zh-CN" altLang="en-US" dirty="0"/>
          </a:p>
        </p:txBody>
      </p:sp>
      <p:sp>
        <p:nvSpPr>
          <p:cNvPr id="71" name="文本框 70"/>
          <p:cNvSpPr txBox="true"/>
          <p:nvPr/>
        </p:nvSpPr>
        <p:spPr>
          <a:xfrm>
            <a:off x="1370330" y="2082165"/>
            <a:ext cx="8917940" cy="3275965"/>
          </a:xfrm>
          <a:prstGeom prst="rect">
            <a:avLst/>
          </a:prstGeom>
          <a:noFill/>
        </p:spPr>
        <p:txBody>
          <a:bodyPr wrap="square" rtlCol="0" anchor="t">
            <a:noAutofit/>
          </a:bodyPr>
          <a:lstStyle/>
          <a:p>
            <a:pPr fontAlgn="auto">
              <a:lnSpc>
                <a:spcPts val="4200"/>
              </a:lnSpc>
            </a:pPr>
            <a:r>
              <a:rPr lang="zh-CN" altLang="en-US" sz="2800" dirty="0">
                <a:latin typeface="微软雅黑" panose="020B0503020204020204" charset="-122"/>
                <a:ea typeface="微软雅黑" panose="020B0503020204020204" charset="-122"/>
                <a:cs typeface="微软雅黑" panose="020B0503020204020204" charset="-122"/>
              </a:rPr>
              <a:t>《中华人民共和国民办教育促进法》《中华人民共和国民办教育促进法实施条例》《幼儿园工作规程》《幼儿园教育指导纲要》等有关法律法规。</a:t>
            </a:r>
            <a:r>
              <a:rPr lang="zh-CN" altLang="en-US" sz="2400" dirty="0">
                <a:latin typeface="微软雅黑" panose="020B0503020204020204" charset="-122"/>
                <a:ea typeface="微软雅黑" panose="020B0503020204020204" charset="-122"/>
                <a:cs typeface="微软雅黑" panose="020B0503020204020204" charset="-122"/>
              </a:rPr>
              <a:t>　</a:t>
            </a:r>
            <a:endParaRPr lang="zh-CN" altLang="en-US" sz="2400" dirty="0">
              <a:latin typeface="微软雅黑" panose="020B0503020204020204" charset="-122"/>
              <a:ea typeface="微软雅黑" panose="020B0503020204020204" charset="-122"/>
              <a:cs typeface="微软雅黑" panose="020B0503020204020204" charset="-122"/>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title"/>
          </p:nvPr>
        </p:nvSpPr>
        <p:spPr>
          <a:xfrm>
            <a:off x="624205" y="993140"/>
            <a:ext cx="10944225" cy="678180"/>
          </a:xfrm>
        </p:spPr>
        <p:txBody>
          <a:bodyPr>
            <a:normAutofit/>
          </a:bodyPr>
          <a:lstStyle/>
          <a:p>
            <a:pPr lvl="0"/>
            <a:r>
              <a:rPr lang="en-US" altLang="zh-CN" sz="3600" b="1" dirty="0" smtClean="0">
                <a:solidFill>
                  <a:schemeClr val="tx1"/>
                </a:solidFill>
                <a:effectLst>
                  <a:outerShdw blurRad="38100" dist="19050" dir="2700000" algn="tl" rotWithShape="0">
                    <a:schemeClr val="dk1">
                      <a:alpha val="40000"/>
                    </a:schemeClr>
                  </a:outerShdw>
                </a:effectLst>
                <a:sym typeface="+mn-ea"/>
              </a:rPr>
              <a:t>  </a:t>
            </a:r>
            <a:r>
              <a:rPr lang="zh-CN" altLang="en-US" sz="3600" b="1" dirty="0" smtClean="0">
                <a:solidFill>
                  <a:schemeClr val="tx1"/>
                </a:solidFill>
                <a:effectLst>
                  <a:outerShdw blurRad="38100" dist="19050" dir="2700000" algn="tl" rotWithShape="0">
                    <a:schemeClr val="dk1">
                      <a:alpha val="40000"/>
                    </a:schemeClr>
                  </a:outerShdw>
                </a:effectLst>
                <a:sym typeface="+mn-ea"/>
              </a:rPr>
              <a:t>三、</a:t>
            </a:r>
            <a:r>
              <a:rPr lang="zh-CN" altLang="zh-CN" sz="3600" b="1" dirty="0" smtClean="0">
                <a:solidFill>
                  <a:schemeClr val="tx1"/>
                </a:solidFill>
                <a:effectLst>
                  <a:outerShdw blurRad="38100" dist="19050" dir="2700000" algn="tl" rotWithShape="0">
                    <a:schemeClr val="dk1">
                      <a:alpha val="40000"/>
                    </a:schemeClr>
                  </a:outerShdw>
                </a:effectLst>
                <a:sym typeface="+mn-ea"/>
              </a:rPr>
              <a:t>主要内容</a:t>
            </a:r>
            <a:endParaRPr lang="zh-CN" altLang="zh-CN" sz="3600" b="1" dirty="0" smtClean="0">
              <a:solidFill>
                <a:schemeClr val="tx1"/>
              </a:solidFill>
              <a:effectLst>
                <a:outerShdw blurRad="38100" dist="19050" dir="2700000" algn="tl" rotWithShape="0">
                  <a:schemeClr val="dk1">
                    <a:alpha val="40000"/>
                  </a:schemeClr>
                </a:outerShdw>
              </a:effectLst>
              <a:sym typeface="+mn-ea"/>
            </a:endParaRPr>
          </a:p>
        </p:txBody>
      </p:sp>
      <p:sp>
        <p:nvSpPr>
          <p:cNvPr id="21" name="文本框 20"/>
          <p:cNvSpPr txBox="true"/>
          <p:nvPr/>
        </p:nvSpPr>
        <p:spPr>
          <a:xfrm>
            <a:off x="1560195" y="1903730"/>
            <a:ext cx="9070975" cy="3322955"/>
          </a:xfrm>
          <a:prstGeom prst="rect">
            <a:avLst/>
          </a:prstGeom>
          <a:noFill/>
        </p:spPr>
        <p:txBody>
          <a:bodyPr wrap="square" rtlCol="0" anchor="t">
            <a:spAutoFit/>
          </a:bodyPr>
          <a:p>
            <a:pPr fontAlgn="auto">
              <a:lnSpc>
                <a:spcPct val="150000"/>
              </a:lnSpc>
            </a:pPr>
            <a:r>
              <a:rPr lang="en-US" altLang="zh-CN" sz="2800">
                <a:latin typeface="方正楷体_GBK" panose="02000000000000000000" charset="-122"/>
                <a:ea typeface="方正楷体_GBK" panose="02000000000000000000" charset="-122"/>
                <a:cs typeface="方正楷体_GBK" panose="02000000000000000000" charset="-122"/>
              </a:rPr>
              <a:t>(</a:t>
            </a:r>
            <a:r>
              <a:rPr lang="zh-CN" altLang="en-US" sz="2800">
                <a:latin typeface="方正楷体_GBK" panose="02000000000000000000" charset="-122"/>
                <a:ea typeface="方正楷体_GBK" panose="02000000000000000000" charset="-122"/>
                <a:cs typeface="方正楷体_GBK" panose="02000000000000000000" charset="-122"/>
              </a:rPr>
              <a:t>一</a:t>
            </a:r>
            <a:r>
              <a:rPr lang="en-US" altLang="zh-CN" sz="2800">
                <a:latin typeface="方正楷体_GBK" panose="02000000000000000000" charset="-122"/>
                <a:ea typeface="方正楷体_GBK" panose="02000000000000000000" charset="-122"/>
                <a:cs typeface="方正楷体_GBK" panose="02000000000000000000" charset="-122"/>
              </a:rPr>
              <a:t>)    </a:t>
            </a:r>
            <a:r>
              <a:rPr lang="zh-CN" altLang="en-US" sz="2800">
                <a:latin typeface="方正楷体_GBK" panose="02000000000000000000" charset="-122"/>
                <a:ea typeface="方正楷体_GBK" panose="02000000000000000000" charset="-122"/>
                <a:cs typeface="方正楷体_GBK" panose="02000000000000000000" charset="-122"/>
              </a:rPr>
              <a:t>规范发展民办学前教育</a:t>
            </a:r>
            <a:endParaRPr lang="zh-CN" altLang="en-US" sz="2800">
              <a:latin typeface="方正楷体_GBK" panose="02000000000000000000" charset="-122"/>
              <a:ea typeface="方正楷体_GBK" panose="02000000000000000000" charset="-122"/>
              <a:cs typeface="方正楷体_GBK" panose="02000000000000000000" charset="-122"/>
            </a:endParaRPr>
          </a:p>
          <a:p>
            <a:pPr fontAlgn="auto">
              <a:lnSpc>
                <a:spcPct val="150000"/>
              </a:lnSpc>
            </a:pPr>
            <a:r>
              <a:rPr lang="en-US" altLang="zh-CN" sz="2800">
                <a:latin typeface="方正楷体_GBK" panose="02000000000000000000" charset="-122"/>
                <a:ea typeface="方正楷体_GBK" panose="02000000000000000000" charset="-122"/>
                <a:cs typeface="方正楷体_GBK" panose="02000000000000000000" charset="-122"/>
                <a:sym typeface="+mn-ea"/>
              </a:rPr>
              <a:t>(</a:t>
            </a:r>
            <a:r>
              <a:rPr lang="zh-CN" altLang="en-US" sz="2800">
                <a:latin typeface="方正楷体_GBK" panose="02000000000000000000" charset="-122"/>
                <a:ea typeface="方正楷体_GBK" panose="02000000000000000000" charset="-122"/>
                <a:cs typeface="方正楷体_GBK" panose="02000000000000000000" charset="-122"/>
                <a:sym typeface="+mn-ea"/>
              </a:rPr>
              <a:t>二</a:t>
            </a:r>
            <a:r>
              <a:rPr lang="en-US" altLang="zh-CN" sz="2800">
                <a:latin typeface="方正楷体_GBK" panose="02000000000000000000" charset="-122"/>
                <a:ea typeface="方正楷体_GBK" panose="02000000000000000000" charset="-122"/>
                <a:cs typeface="方正楷体_GBK" panose="02000000000000000000" charset="-122"/>
                <a:sym typeface="+mn-ea"/>
              </a:rPr>
              <a:t>)    </a:t>
            </a:r>
            <a:r>
              <a:rPr lang="zh-CN" altLang="en-US" sz="2800">
                <a:latin typeface="方正楷体_GBK" panose="02000000000000000000" charset="-122"/>
                <a:ea typeface="方正楷体_GBK" panose="02000000000000000000" charset="-122"/>
                <a:cs typeface="方正楷体_GBK" panose="02000000000000000000" charset="-122"/>
              </a:rPr>
              <a:t>民办幼儿园设置标准</a:t>
            </a:r>
            <a:endParaRPr lang="zh-CN" altLang="en-US" sz="2800">
              <a:latin typeface="方正楷体_GBK" panose="02000000000000000000" charset="-122"/>
              <a:ea typeface="方正楷体_GBK" panose="02000000000000000000" charset="-122"/>
              <a:cs typeface="方正楷体_GBK" panose="02000000000000000000" charset="-122"/>
            </a:endParaRPr>
          </a:p>
          <a:p>
            <a:pPr fontAlgn="auto">
              <a:lnSpc>
                <a:spcPct val="150000"/>
              </a:lnSpc>
            </a:pPr>
            <a:r>
              <a:rPr lang="en-US" altLang="zh-CN" sz="2800">
                <a:latin typeface="方正楷体_GBK" panose="02000000000000000000" charset="-122"/>
                <a:ea typeface="方正楷体_GBK" panose="02000000000000000000" charset="-122"/>
                <a:cs typeface="方正楷体_GBK" panose="02000000000000000000" charset="-122"/>
                <a:sym typeface="+mn-ea"/>
              </a:rPr>
              <a:t>(</a:t>
            </a:r>
            <a:r>
              <a:rPr lang="zh-CN" altLang="en-US" sz="2800">
                <a:latin typeface="方正楷体_GBK" panose="02000000000000000000" charset="-122"/>
                <a:ea typeface="方正楷体_GBK" panose="02000000000000000000" charset="-122"/>
                <a:cs typeface="方正楷体_GBK" panose="02000000000000000000" charset="-122"/>
                <a:sym typeface="+mn-ea"/>
              </a:rPr>
              <a:t>三</a:t>
            </a:r>
            <a:r>
              <a:rPr lang="en-US" altLang="zh-CN" sz="2800">
                <a:latin typeface="方正楷体_GBK" panose="02000000000000000000" charset="-122"/>
                <a:ea typeface="方正楷体_GBK" panose="02000000000000000000" charset="-122"/>
                <a:cs typeface="方正楷体_GBK" panose="02000000000000000000" charset="-122"/>
                <a:sym typeface="+mn-ea"/>
              </a:rPr>
              <a:t>)    </a:t>
            </a:r>
            <a:r>
              <a:rPr lang="zh-CN" altLang="en-US" sz="2800">
                <a:latin typeface="方正楷体_GBK" panose="02000000000000000000" charset="-122"/>
                <a:ea typeface="方正楷体_GBK" panose="02000000000000000000" charset="-122"/>
                <a:cs typeface="方正楷体_GBK" panose="02000000000000000000" charset="-122"/>
              </a:rPr>
              <a:t>民办幼儿园管理与监督 </a:t>
            </a:r>
            <a:endParaRPr lang="zh-CN" altLang="en-US" sz="2800">
              <a:latin typeface="方正楷体_GBK" panose="02000000000000000000" charset="-122"/>
              <a:ea typeface="方正楷体_GBK" panose="02000000000000000000" charset="-122"/>
              <a:cs typeface="方正楷体_GBK" panose="02000000000000000000" charset="-122"/>
            </a:endParaRPr>
          </a:p>
          <a:p>
            <a:pPr fontAlgn="auto">
              <a:lnSpc>
                <a:spcPct val="150000"/>
              </a:lnSpc>
            </a:pPr>
            <a:r>
              <a:rPr lang="en-US" altLang="zh-CN" sz="2800">
                <a:latin typeface="方正楷体_GBK" panose="02000000000000000000" charset="-122"/>
                <a:ea typeface="方正楷体_GBK" panose="02000000000000000000" charset="-122"/>
                <a:cs typeface="方正楷体_GBK" panose="02000000000000000000" charset="-122"/>
              </a:rPr>
              <a:t>(</a:t>
            </a:r>
            <a:r>
              <a:rPr lang="zh-CN" altLang="en-US" sz="2800">
                <a:latin typeface="方正楷体_GBK" panose="02000000000000000000" charset="-122"/>
                <a:ea typeface="方正楷体_GBK" panose="02000000000000000000" charset="-122"/>
                <a:cs typeface="方正楷体_GBK" panose="02000000000000000000" charset="-122"/>
              </a:rPr>
              <a:t>四</a:t>
            </a:r>
            <a:r>
              <a:rPr lang="en-US" altLang="zh-CN" sz="2800">
                <a:latin typeface="方正楷体_GBK" panose="02000000000000000000" charset="-122"/>
                <a:ea typeface="方正楷体_GBK" panose="02000000000000000000" charset="-122"/>
                <a:cs typeface="方正楷体_GBK" panose="02000000000000000000" charset="-122"/>
              </a:rPr>
              <a:t>)    </a:t>
            </a:r>
            <a:r>
              <a:rPr lang="zh-CN" altLang="en-US" sz="2800">
                <a:latin typeface="方正楷体_GBK" panose="02000000000000000000" charset="-122"/>
                <a:ea typeface="方正楷体_GBK" panose="02000000000000000000" charset="-122"/>
                <a:cs typeface="方正楷体_GBK" panose="02000000000000000000" charset="-122"/>
              </a:rPr>
              <a:t>民办幼儿园表彰奖励与处罚</a:t>
            </a:r>
            <a:endParaRPr lang="zh-CN" altLang="en-US" sz="2800">
              <a:latin typeface="方正楷体_GBK" panose="02000000000000000000" charset="-122"/>
              <a:ea typeface="方正楷体_GBK" panose="02000000000000000000" charset="-122"/>
              <a:cs typeface="方正楷体_GBK" panose="02000000000000000000" charset="-122"/>
            </a:endParaRPr>
          </a:p>
          <a:p>
            <a:pPr fontAlgn="auto">
              <a:lnSpc>
                <a:spcPct val="150000"/>
              </a:lnSpc>
            </a:pPr>
            <a:r>
              <a:rPr lang="en-US" altLang="zh-CN" sz="2800">
                <a:latin typeface="方正楷体_GBK" panose="02000000000000000000" charset="-122"/>
                <a:ea typeface="方正楷体_GBK" panose="02000000000000000000" charset="-122"/>
                <a:cs typeface="方正楷体_GBK" panose="02000000000000000000" charset="-122"/>
              </a:rPr>
              <a:t>(</a:t>
            </a:r>
            <a:r>
              <a:rPr lang="zh-CN" altLang="en-US" sz="2800">
                <a:latin typeface="方正楷体_GBK" panose="02000000000000000000" charset="-122"/>
                <a:ea typeface="方正楷体_GBK" panose="02000000000000000000" charset="-122"/>
                <a:cs typeface="方正楷体_GBK" panose="02000000000000000000" charset="-122"/>
              </a:rPr>
              <a:t>五</a:t>
            </a:r>
            <a:r>
              <a:rPr lang="en-US" altLang="zh-CN" sz="2800">
                <a:latin typeface="方正楷体_GBK" panose="02000000000000000000" charset="-122"/>
                <a:ea typeface="方正楷体_GBK" panose="02000000000000000000" charset="-122"/>
                <a:cs typeface="方正楷体_GBK" panose="02000000000000000000" charset="-122"/>
              </a:rPr>
              <a:t>)    </a:t>
            </a:r>
            <a:r>
              <a:rPr lang="zh-CN" altLang="en-US" sz="2800">
                <a:latin typeface="方正楷体_GBK" panose="02000000000000000000" charset="-122"/>
                <a:ea typeface="方正楷体_GBK" panose="02000000000000000000" charset="-122"/>
                <a:cs typeface="方正楷体_GBK" panose="02000000000000000000" charset="-122"/>
              </a:rPr>
              <a:t>其它</a:t>
            </a:r>
            <a:endParaRPr lang="zh-CN" altLang="en-US" sz="2800">
              <a:latin typeface="方正楷体_GBK" panose="02000000000000000000" charset="-122"/>
              <a:ea typeface="方正楷体_GBK" panose="02000000000000000000" charset="-122"/>
              <a:cs typeface="方正楷体_GBK" panose="02000000000000000000" charset="-122"/>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1249680" y="962025"/>
            <a:ext cx="10318750" cy="575945"/>
          </a:xfrm>
        </p:spPr>
        <p:txBody>
          <a:bodyPr>
            <a:normAutofit fontScale="90000"/>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一</a:t>
            </a:r>
            <a:r>
              <a:rPr lang="en-US" altLang="zh-CN">
                <a:latin typeface="方正楷体_GBK" panose="02000000000000000000" charset="-122"/>
                <a:ea typeface="方正楷体_GBK" panose="02000000000000000000" charset="-122"/>
                <a:cs typeface="方正楷体_GBK" panose="02000000000000000000" charset="-122"/>
                <a:sym typeface="+mn-ea"/>
              </a:rPr>
              <a:t>) </a:t>
            </a:r>
            <a:r>
              <a:rPr lang="zh-CN" altLang="en-US">
                <a:latin typeface="方正楷体_GBK" panose="02000000000000000000" charset="-122"/>
                <a:ea typeface="方正楷体_GBK" panose="02000000000000000000" charset="-122"/>
                <a:cs typeface="方正楷体_GBK" panose="02000000000000000000" charset="-122"/>
                <a:sym typeface="+mn-ea"/>
              </a:rPr>
              <a:t>规范发展民办学前教育</a:t>
            </a:r>
            <a:br>
              <a:rPr lang="zh-CN" altLang="en-US">
                <a:latin typeface="方正楷体_GBK" panose="02000000000000000000" charset="-122"/>
                <a:ea typeface="方正楷体_GBK" panose="02000000000000000000" charset="-122"/>
                <a:cs typeface="方正楷体_GBK" panose="02000000000000000000" charset="-122"/>
              </a:rPr>
            </a:br>
            <a:endParaRPr lang="zh-CN" altLang="en-US"/>
          </a:p>
        </p:txBody>
      </p:sp>
      <p:sp>
        <p:nvSpPr>
          <p:cNvPr id="3" name="内容占位符 2"/>
          <p:cNvSpPr>
            <a:spLocks noGrp="true"/>
          </p:cNvSpPr>
          <p:nvPr>
            <p:ph idx="1"/>
          </p:nvPr>
        </p:nvSpPr>
        <p:spPr>
          <a:xfrm>
            <a:off x="1370965" y="2078355"/>
            <a:ext cx="9038590" cy="3773170"/>
          </a:xfrm>
        </p:spPr>
        <p:txBody>
          <a:bodyPr>
            <a:normAutofit/>
          </a:bodyPr>
          <a:p>
            <a:pPr marL="0" indent="0">
              <a:lnSpc>
                <a:spcPct val="150000"/>
              </a:lnSpc>
              <a:buNone/>
            </a:pPr>
            <a:r>
              <a:rPr lang="zh-CN" dirty="0" smtClean="0">
                <a:ln>
                  <a:noFill/>
                </a:ln>
                <a:solidFill>
                  <a:schemeClr val="tx1"/>
                </a:solidFill>
                <a:effectLst/>
                <a:latin typeface="方正小标宋简体" panose="02000000000000000000" charset="-122"/>
                <a:ea typeface="方正小标宋简体" panose="02000000000000000000" charset="-122"/>
                <a:cs typeface="微软雅黑" panose="020B0503020204020204" charset="-122"/>
                <a:sym typeface="+mn-ea"/>
              </a:rPr>
              <a:t>民办学前教育是国民教育体系的重要组成部分，是社会公益事业，发展民办学前教育应当坚持公益性和普惠性。鼓励社会力量更多举办面向大众、收费较低的普惠性民办幼儿园。 民办幼儿园应坚持党的基本路线，全面贯彻党和国家的教育方针，遵守国家和省、市的法律法规及有关政策，接受县级以上地方政府相关部门的管理、监督、检查、评估和审计。民办幼儿园与公办幼儿园享有同等的法律地位。民办幼儿园举办者、教师和受教育者的合法权益受法律保护。</a:t>
            </a:r>
            <a:endParaRPr lang="zh-CN" dirty="0" smtClean="0">
              <a:ln>
                <a:noFill/>
              </a:ln>
              <a:solidFill>
                <a:schemeClr val="tx1"/>
              </a:solidFill>
              <a:effectLst/>
              <a:latin typeface="方正小标宋简体" panose="02000000000000000000" charset="-122"/>
              <a:ea typeface="方正小标宋简体" panose="02000000000000000000" charset="-122"/>
              <a:cs typeface="微软雅黑" panose="020B050302020402020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1156335" y="621030"/>
            <a:ext cx="10412095" cy="649605"/>
          </a:xfrm>
        </p:spPr>
        <p:txBody>
          <a:bodyPr>
            <a:normAutofit fontScale="90000"/>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二</a:t>
            </a:r>
            <a:r>
              <a:rPr lang="en-US" altLang="zh-CN">
                <a:latin typeface="方正楷体_GBK" panose="02000000000000000000" charset="-122"/>
                <a:ea typeface="方正楷体_GBK" panose="02000000000000000000" charset="-122"/>
                <a:cs typeface="方正楷体_GBK" panose="02000000000000000000" charset="-122"/>
                <a:sym typeface="+mn-ea"/>
              </a:rPr>
              <a:t>)  </a:t>
            </a:r>
            <a:r>
              <a:rPr lang="zh-CN" altLang="en-US">
                <a:latin typeface="方正楷体_GBK" panose="02000000000000000000" charset="-122"/>
                <a:ea typeface="方正楷体_GBK" panose="02000000000000000000" charset="-122"/>
                <a:cs typeface="方正楷体_GBK" panose="02000000000000000000" charset="-122"/>
                <a:sym typeface="+mn-ea"/>
              </a:rPr>
              <a:t>民办幼儿园设置标准</a:t>
            </a:r>
            <a:endParaRPr lang="zh-CN" altLang="en-US"/>
          </a:p>
        </p:txBody>
      </p:sp>
      <p:sp>
        <p:nvSpPr>
          <p:cNvPr id="3" name="内容占位符 2"/>
          <p:cNvSpPr>
            <a:spLocks noGrp="true"/>
          </p:cNvSpPr>
          <p:nvPr>
            <p:ph idx="1"/>
          </p:nvPr>
        </p:nvSpPr>
        <p:spPr>
          <a:xfrm>
            <a:off x="1532255" y="1692275"/>
            <a:ext cx="8880475" cy="3521075"/>
          </a:xfrm>
        </p:spPr>
        <p:txBody>
          <a:bodyPr>
            <a:normAutofit/>
          </a:bodyPr>
          <a:p>
            <a:pPr marL="0" indent="0">
              <a:buNone/>
            </a:pPr>
            <a:r>
              <a:rPr lang="zh-CN" sz="2400">
                <a:sym typeface="+mn-ea"/>
              </a:rPr>
              <a:t>（一）设立民办幼儿园要适应本地区经济建设和社会发展的需要，符合本地区学前教育事业发展规划，以利于教育资源的优化配置。</a:t>
            </a:r>
            <a:endParaRPr lang="zh-CN" sz="2400">
              <a:sym typeface="+mn-ea"/>
            </a:endParaRPr>
          </a:p>
          <a:p>
            <a:pPr marL="0" indent="0">
              <a:buNone/>
            </a:pPr>
            <a:r>
              <a:rPr lang="zh-CN" sz="2400">
                <a:sym typeface="+mn-ea"/>
              </a:rPr>
              <a:t>（二）民办幼儿园的设置标准按照《山西省幼儿园办园基本标准（试行）》执行，应具备基本的办园场所、设施和符合要求的教职工队伍等条件。</a:t>
            </a:r>
            <a:endParaRPr lang="zh-CN" sz="240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624205" y="680085"/>
            <a:ext cx="10944225" cy="590550"/>
          </a:xfrm>
        </p:spPr>
        <p:txBody>
          <a:bodyPr>
            <a:normAutofit fontScale="90000"/>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三</a:t>
            </a:r>
            <a:r>
              <a:rPr lang="en-US" altLang="zh-CN">
                <a:latin typeface="方正楷体_GBK" panose="02000000000000000000" charset="-122"/>
                <a:ea typeface="方正楷体_GBK" panose="02000000000000000000" charset="-122"/>
                <a:cs typeface="方正楷体_GBK" panose="02000000000000000000" charset="-122"/>
                <a:sym typeface="+mn-ea"/>
              </a:rPr>
              <a:t>) </a:t>
            </a:r>
            <a:r>
              <a:rPr>
                <a:latin typeface="方正楷体_GBK" panose="02000000000000000000" charset="-122"/>
                <a:ea typeface="方正楷体_GBK" panose="02000000000000000000" charset="-122"/>
                <a:cs typeface="方正楷体_GBK" panose="02000000000000000000" charset="-122"/>
              </a:rPr>
              <a:t>民办幼儿园管理与监督     </a:t>
            </a:r>
            <a:br>
              <a:rPr lang="en-US" altLang="zh-CN">
                <a:latin typeface="方正楷体_GBK" panose="02000000000000000000" charset="-122"/>
                <a:ea typeface="方正楷体_GBK" panose="02000000000000000000" charset="-122"/>
                <a:cs typeface="方正楷体_GBK" panose="02000000000000000000" charset="-122"/>
              </a:rPr>
            </a:br>
            <a:endParaRPr lang="zh-CN" altLang="en-US"/>
          </a:p>
        </p:txBody>
      </p:sp>
      <p:sp>
        <p:nvSpPr>
          <p:cNvPr id="3" name="内容占位符 2"/>
          <p:cNvSpPr>
            <a:spLocks noGrp="true"/>
          </p:cNvSpPr>
          <p:nvPr>
            <p:ph idx="1"/>
          </p:nvPr>
        </p:nvSpPr>
        <p:spPr>
          <a:xfrm>
            <a:off x="624205" y="1412875"/>
            <a:ext cx="10641965" cy="4846955"/>
          </a:xfrm>
        </p:spPr>
        <p:txBody>
          <a:bodyPr>
            <a:normAutofit fontScale="90000"/>
          </a:bodyPr>
          <a:p>
            <a:pPr indent="0" algn="l">
              <a:lnSpc>
                <a:spcPts val="2800"/>
              </a:lnSpc>
              <a:buNone/>
            </a:pPr>
            <a:r>
              <a:rPr lang="en-US" altLang="zh-CN" dirty="0">
                <a:solidFill>
                  <a:schemeClr val="tx1"/>
                </a:solidFill>
                <a:cs typeface="+mn-ea"/>
                <a:sym typeface="Arial" panose="02080604020202020204" pitchFamily="34" charset="0"/>
              </a:rPr>
              <a:t>1.</a:t>
            </a:r>
            <a:r>
              <a:rPr lang="zh-CN" altLang="en-US" dirty="0">
                <a:solidFill>
                  <a:schemeClr val="tx1"/>
                </a:solidFill>
                <a:cs typeface="+mn-ea"/>
                <a:sym typeface="Arial" panose="02080604020202020204" pitchFamily="34" charset="0"/>
              </a:rPr>
              <a:t>县区行政审批局是民办幼儿园的审批部门，教育行政部门是民办幼儿园的主管部门。</a:t>
            </a:r>
            <a:endParaRPr lang="zh-CN" altLang="en-US" dirty="0">
              <a:solidFill>
                <a:schemeClr val="tx1"/>
              </a:solidFill>
              <a:cs typeface="+mn-ea"/>
              <a:sym typeface="Arial" panose="02080604020202020204" pitchFamily="34" charset="0"/>
            </a:endParaRPr>
          </a:p>
          <a:p>
            <a:pPr indent="0" algn="l">
              <a:lnSpc>
                <a:spcPts val="2800"/>
              </a:lnSpc>
              <a:buNone/>
            </a:pPr>
            <a:r>
              <a:rPr lang="en-US" altLang="zh-CN" dirty="0">
                <a:solidFill>
                  <a:schemeClr val="tx1"/>
                </a:solidFill>
                <a:cs typeface="+mn-ea"/>
                <a:sym typeface="Arial" panose="02080604020202020204" pitchFamily="34" charset="0"/>
              </a:rPr>
              <a:t>2.</a:t>
            </a:r>
            <a:r>
              <a:rPr lang="zh-CN" altLang="en-US" dirty="0">
                <a:solidFill>
                  <a:schemeClr val="tx1"/>
                </a:solidFill>
                <a:cs typeface="+mn-ea"/>
                <a:sym typeface="Arial" panose="02080604020202020204" pitchFamily="34" charset="0"/>
              </a:rPr>
              <a:t>县区教育行政部门及有关部门应当做好对民办幼儿园的监督管理，每年对注册民办幼儿园依法组织开展年检，年检结果向社会公开。</a:t>
            </a:r>
            <a:endParaRPr lang="zh-CN" altLang="en-US" dirty="0">
              <a:solidFill>
                <a:schemeClr val="tx1"/>
              </a:solidFill>
              <a:cs typeface="+mn-ea"/>
              <a:sym typeface="Arial" panose="02080604020202020204" pitchFamily="34" charset="0"/>
            </a:endParaRPr>
          </a:p>
          <a:p>
            <a:pPr indent="0" algn="l">
              <a:lnSpc>
                <a:spcPts val="2800"/>
              </a:lnSpc>
              <a:buNone/>
            </a:pPr>
            <a:r>
              <a:rPr lang="en-US" altLang="zh-CN" dirty="0">
                <a:solidFill>
                  <a:schemeClr val="tx1"/>
                </a:solidFill>
                <a:cs typeface="+mn-ea"/>
                <a:sym typeface="Arial" panose="02080604020202020204" pitchFamily="34" charset="0"/>
              </a:rPr>
              <a:t>3.</a:t>
            </a:r>
            <a:r>
              <a:rPr lang="zh-CN" altLang="en-US" dirty="0">
                <a:solidFill>
                  <a:schemeClr val="tx1"/>
                </a:solidFill>
                <a:cs typeface="+mn-ea"/>
                <a:sym typeface="Arial" panose="02080604020202020204" pitchFamily="34" charset="0"/>
              </a:rPr>
              <a:t>民办幼儿园要接受教育督导机构依法对其进行的督导，每三年为一周期，督导结果向社会公布。</a:t>
            </a:r>
            <a:endParaRPr lang="zh-CN" altLang="en-US" dirty="0">
              <a:solidFill>
                <a:schemeClr val="tx1"/>
              </a:solidFill>
              <a:cs typeface="+mn-ea"/>
              <a:sym typeface="Arial" panose="02080604020202020204" pitchFamily="34" charset="0"/>
            </a:endParaRPr>
          </a:p>
          <a:p>
            <a:pPr indent="0" algn="l">
              <a:lnSpc>
                <a:spcPts val="2800"/>
              </a:lnSpc>
              <a:buNone/>
            </a:pPr>
            <a:r>
              <a:rPr lang="en-US" altLang="zh-CN" dirty="0">
                <a:solidFill>
                  <a:schemeClr val="tx1"/>
                </a:solidFill>
                <a:cs typeface="+mn-ea"/>
                <a:sym typeface="Arial" panose="02080604020202020204" pitchFamily="34" charset="0"/>
              </a:rPr>
              <a:t>4.</a:t>
            </a:r>
            <a:r>
              <a:rPr lang="zh-CN" altLang="en-US" dirty="0">
                <a:solidFill>
                  <a:schemeClr val="tx1"/>
                </a:solidFill>
                <a:cs typeface="+mn-ea"/>
                <a:sym typeface="Arial" panose="02080604020202020204" pitchFamily="34" charset="0"/>
              </a:rPr>
              <a:t>县区教育行政部门及有关部门应提供条件对民办幼儿园的园长、教师、保育员、保健员进行岗位培训和业务指导。</a:t>
            </a:r>
            <a:endParaRPr lang="zh-CN" altLang="en-US" dirty="0">
              <a:solidFill>
                <a:schemeClr val="tx1"/>
              </a:solidFill>
              <a:cs typeface="+mn-ea"/>
              <a:sym typeface="Arial" panose="02080604020202020204" pitchFamily="34" charset="0"/>
            </a:endParaRPr>
          </a:p>
          <a:p>
            <a:pPr indent="0" algn="l">
              <a:lnSpc>
                <a:spcPts val="2800"/>
              </a:lnSpc>
              <a:buNone/>
            </a:pPr>
            <a:r>
              <a:rPr lang="en-US" altLang="zh-CN" dirty="0">
                <a:solidFill>
                  <a:schemeClr val="tx1"/>
                </a:solidFill>
                <a:cs typeface="+mn-ea"/>
                <a:sym typeface="Arial" panose="02080604020202020204" pitchFamily="34" charset="0"/>
              </a:rPr>
              <a:t>5.</a:t>
            </a:r>
            <a:r>
              <a:rPr lang="zh-CN" altLang="en-US" dirty="0">
                <a:solidFill>
                  <a:schemeClr val="tx1"/>
                </a:solidFill>
                <a:cs typeface="+mn-ea"/>
                <a:sym typeface="Arial" panose="02080604020202020204" pitchFamily="34" charset="0"/>
              </a:rPr>
              <a:t>民办幼儿园依法享有办园自主权，在法律、法规和政策允许的范围内，自筹经费、自聘人员、自主管理。按照相关规定为教职工缴纳社会保险费，依法保障教师的合法权益。</a:t>
            </a:r>
            <a:endParaRPr lang="zh-CN" altLang="en-US" dirty="0">
              <a:solidFill>
                <a:schemeClr val="tx1"/>
              </a:solidFill>
              <a:cs typeface="+mn-ea"/>
              <a:sym typeface="Arial" panose="02080604020202020204" pitchFamily="34" charset="0"/>
            </a:endParaRPr>
          </a:p>
          <a:p>
            <a:pPr indent="0" algn="l">
              <a:lnSpc>
                <a:spcPts val="2800"/>
              </a:lnSpc>
              <a:buNone/>
            </a:pPr>
            <a:r>
              <a:rPr lang="en-US" altLang="zh-CN" dirty="0">
                <a:solidFill>
                  <a:schemeClr val="tx1"/>
                </a:solidFill>
                <a:cs typeface="+mn-ea"/>
                <a:sym typeface="Arial" panose="02080604020202020204" pitchFamily="34" charset="0"/>
              </a:rPr>
              <a:t>6.</a:t>
            </a:r>
            <a:r>
              <a:rPr lang="zh-CN" altLang="en-US" dirty="0">
                <a:solidFill>
                  <a:schemeClr val="tx1"/>
                </a:solidFill>
                <a:cs typeface="+mn-ea"/>
                <a:sym typeface="Arial" panose="02080604020202020204" pitchFamily="34" charset="0"/>
              </a:rPr>
              <a:t>民办幼儿园应当严格按照《托儿所幼儿园卫生保健工作规范》开展各项卫生保健工作。</a:t>
            </a:r>
            <a:endParaRPr lang="zh-CN" altLang="en-US" dirty="0">
              <a:solidFill>
                <a:schemeClr val="tx1"/>
              </a:solidFill>
              <a:cs typeface="+mn-ea"/>
              <a:sym typeface="Arial" panose="0208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634365" y="669925"/>
            <a:ext cx="9712960" cy="600710"/>
          </a:xfrm>
        </p:spPr>
        <p:txBody>
          <a:bodyPr>
            <a:normAutofit fontScale="90000"/>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三</a:t>
            </a:r>
            <a:r>
              <a:rPr lang="en-US" altLang="zh-CN">
                <a:latin typeface="方正楷体_GBK" panose="02000000000000000000" charset="-122"/>
                <a:ea typeface="方正楷体_GBK" panose="02000000000000000000" charset="-122"/>
                <a:cs typeface="方正楷体_GBK" panose="02000000000000000000" charset="-122"/>
                <a:sym typeface="+mn-ea"/>
              </a:rPr>
              <a:t>) </a:t>
            </a:r>
            <a:r>
              <a:rPr>
                <a:latin typeface="方正楷体_GBK" panose="02000000000000000000" charset="-122"/>
                <a:ea typeface="方正楷体_GBK" panose="02000000000000000000" charset="-122"/>
                <a:cs typeface="方正楷体_GBK" panose="02000000000000000000" charset="-122"/>
                <a:sym typeface="+mn-ea"/>
              </a:rPr>
              <a:t>民办幼儿园管理与监督</a:t>
            </a:r>
            <a:endParaRPr lang="zh-CN" altLang="en-US"/>
          </a:p>
        </p:txBody>
      </p:sp>
      <p:sp>
        <p:nvSpPr>
          <p:cNvPr id="3" name="内容占位符 2"/>
          <p:cNvSpPr>
            <a:spLocks noGrp="true"/>
          </p:cNvSpPr>
          <p:nvPr>
            <p:ph idx="1"/>
          </p:nvPr>
        </p:nvSpPr>
        <p:spPr>
          <a:xfrm>
            <a:off x="527050" y="1412875"/>
            <a:ext cx="11266805" cy="4895850"/>
          </a:xfrm>
        </p:spPr>
        <p:txBody>
          <a:bodyPr>
            <a:normAutofit/>
          </a:bodyPr>
          <a:p>
            <a:pPr marL="0" indent="0">
              <a:buNone/>
            </a:pPr>
            <a:r>
              <a:rPr lang="en-US" altLang="zh-CN" sz="1800" dirty="0" smtClean="0">
                <a:solidFill>
                  <a:srgbClr val="131313"/>
                </a:solidFill>
                <a:cs typeface="Arial" panose="02080604020202020204" pitchFamily="34" charset="0"/>
                <a:sym typeface="+mn-ea"/>
              </a:rPr>
              <a:t>7.民办幼儿园教师与公办幼儿园教师享有同等的法律地位与权利。民办幼儿园教师可参加教育部门组织的教师专业技术职务评定。</a:t>
            </a:r>
            <a:endParaRPr lang="en-US" altLang="zh-CN" sz="1800" dirty="0" smtClean="0">
              <a:solidFill>
                <a:srgbClr val="131313"/>
              </a:solidFill>
              <a:cs typeface="Arial" panose="02080604020202020204" pitchFamily="34" charset="0"/>
              <a:sym typeface="+mn-ea"/>
            </a:endParaRPr>
          </a:p>
          <a:p>
            <a:pPr marL="0" indent="0">
              <a:buNone/>
            </a:pPr>
            <a:r>
              <a:rPr lang="en-US" altLang="zh-CN" sz="1800" dirty="0">
                <a:solidFill>
                  <a:srgbClr val="131313"/>
                </a:solidFill>
                <a:cs typeface="Arial" panose="02080604020202020204" pitchFamily="34" charset="0"/>
                <a:sym typeface="+mn-ea"/>
              </a:rPr>
              <a:t>8.民办幼儿园要严格贯彻落实教育部《幼儿园教育指导纲要（试行）》《3—6岁儿童学习与发展指南》，坚持保育与教育相结合的原则，坚持以游戏为基本活动，严禁幼儿园教育“小学化”，坚决纠正超前学习、拔苗助长等违反幼儿身心发展规律的行为。</a:t>
            </a:r>
            <a:endParaRPr lang="en-US" altLang="zh-CN" sz="1800" dirty="0">
              <a:solidFill>
                <a:srgbClr val="131313"/>
              </a:solidFill>
              <a:cs typeface="Arial" panose="02080604020202020204" pitchFamily="34" charset="0"/>
              <a:sym typeface="+mn-ea"/>
            </a:endParaRPr>
          </a:p>
          <a:p>
            <a:pPr marL="0" indent="0">
              <a:buNone/>
            </a:pPr>
            <a:r>
              <a:rPr lang="en-US" altLang="zh-CN" sz="1800" dirty="0">
                <a:solidFill>
                  <a:srgbClr val="131313"/>
                </a:solidFill>
                <a:cs typeface="Arial" panose="02080604020202020204" pitchFamily="34" charset="0"/>
                <a:sym typeface="+mn-ea"/>
              </a:rPr>
              <a:t>9.民办幼儿园使用的课程教学资源必须在经省教育厅审核公布的《山西省出版类幼儿园课程教学资源推荐目录》中选用。幼儿园不得使用幼儿教材和不规范用书。严禁使用小学教材和境外课程。幼儿园应当使用全国通用的普通话。</a:t>
            </a:r>
            <a:endParaRPr lang="en-US" altLang="zh-CN" sz="1800" dirty="0">
              <a:solidFill>
                <a:srgbClr val="131313"/>
              </a:solidFill>
              <a:cs typeface="Arial" panose="02080604020202020204" pitchFamily="34" charset="0"/>
              <a:sym typeface="+mn-ea"/>
            </a:endParaRPr>
          </a:p>
          <a:p>
            <a:pPr marL="0" indent="0">
              <a:buNone/>
            </a:pPr>
            <a:r>
              <a:rPr lang="en-US" altLang="zh-CN" sz="1800" dirty="0">
                <a:solidFill>
                  <a:srgbClr val="131313"/>
                </a:solidFill>
                <a:cs typeface="Arial" panose="02080604020202020204" pitchFamily="34" charset="0"/>
                <a:sym typeface="+mn-ea"/>
              </a:rPr>
              <a:t>10.民办幼儿园要严格落实安全主体责任，加强人防、物防、技防建设，建立全覆盖的安全风险防控体系。</a:t>
            </a:r>
            <a:endParaRPr lang="en-US" altLang="zh-CN" sz="1800" dirty="0">
              <a:solidFill>
                <a:srgbClr val="131313"/>
              </a:solidFill>
              <a:cs typeface="Arial" panose="02080604020202020204" pitchFamily="34" charset="0"/>
              <a:sym typeface="+mn-ea"/>
            </a:endParaRPr>
          </a:p>
          <a:p>
            <a:pPr marL="0" indent="0">
              <a:buNone/>
            </a:pPr>
            <a:r>
              <a:rPr lang="en-US" altLang="zh-CN" sz="1800" dirty="0">
                <a:solidFill>
                  <a:srgbClr val="131313"/>
                </a:solidFill>
                <a:cs typeface="Arial" panose="02080604020202020204" pitchFamily="34" charset="0"/>
                <a:sym typeface="+mn-ea"/>
              </a:rPr>
              <a:t>11.民办幼儿园要建立师生安全培训制度，依法对师生员工开展安全培训。</a:t>
            </a:r>
            <a:endParaRPr lang="en-US" altLang="zh-CN" sz="1800" dirty="0">
              <a:solidFill>
                <a:srgbClr val="131313"/>
              </a:solidFill>
              <a:cs typeface="Arial" panose="02080604020202020204" pitchFamily="34" charset="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p:txBody>
          <a:bodyPr/>
          <a:p>
            <a:r>
              <a:rPr lang="en-US" altLang="zh-CN">
                <a:latin typeface="方正楷体_GBK" panose="02000000000000000000" charset="-122"/>
                <a:ea typeface="方正楷体_GBK" panose="02000000000000000000" charset="-122"/>
                <a:cs typeface="方正楷体_GBK" panose="02000000000000000000" charset="-122"/>
                <a:sym typeface="+mn-ea"/>
              </a:rPr>
              <a:t>(</a:t>
            </a:r>
            <a:r>
              <a:rPr lang="zh-CN" altLang="en-US">
                <a:latin typeface="方正楷体_GBK" panose="02000000000000000000" charset="-122"/>
                <a:ea typeface="方正楷体_GBK" panose="02000000000000000000" charset="-122"/>
                <a:cs typeface="方正楷体_GBK" panose="02000000000000000000" charset="-122"/>
                <a:sym typeface="+mn-ea"/>
              </a:rPr>
              <a:t>三</a:t>
            </a:r>
            <a:r>
              <a:rPr lang="en-US" altLang="zh-CN">
                <a:latin typeface="方正楷体_GBK" panose="02000000000000000000" charset="-122"/>
                <a:ea typeface="方正楷体_GBK" panose="02000000000000000000" charset="-122"/>
                <a:cs typeface="方正楷体_GBK" panose="02000000000000000000" charset="-122"/>
                <a:sym typeface="+mn-ea"/>
              </a:rPr>
              <a:t>) </a:t>
            </a:r>
            <a:r>
              <a:rPr>
                <a:latin typeface="方正楷体_GBK" panose="02000000000000000000" charset="-122"/>
                <a:ea typeface="方正楷体_GBK" panose="02000000000000000000" charset="-122"/>
                <a:cs typeface="方正楷体_GBK" panose="02000000000000000000" charset="-122"/>
                <a:sym typeface="+mn-ea"/>
              </a:rPr>
              <a:t>民办幼儿园管理与监督</a:t>
            </a:r>
            <a:endParaRPr lang="zh-CN" altLang="en-US"/>
          </a:p>
        </p:txBody>
      </p:sp>
      <p:sp>
        <p:nvSpPr>
          <p:cNvPr id="3" name="内容占位符 2"/>
          <p:cNvSpPr>
            <a:spLocks noGrp="true"/>
          </p:cNvSpPr>
          <p:nvPr>
            <p:ph idx="1"/>
          </p:nvPr>
        </p:nvSpPr>
        <p:spPr/>
        <p:txBody>
          <a:bodyPr>
            <a:normAutofit/>
          </a:bodyPr>
          <a:p>
            <a:pPr marL="0" indent="0" algn="l">
              <a:lnSpc>
                <a:spcPct val="120000"/>
              </a:lnSpc>
              <a:buNone/>
            </a:pPr>
            <a:r>
              <a:rPr lang="en-US" altLang="zh-CN" sz="1800" dirty="0">
                <a:solidFill>
                  <a:schemeClr val="tx1"/>
                </a:solidFill>
                <a:cs typeface="+mn-ea"/>
                <a:sym typeface="+mn-lt"/>
              </a:rPr>
              <a:t>12.</a:t>
            </a:r>
            <a:r>
              <a:rPr lang="zh-CN" altLang="en-US" sz="1800" dirty="0">
                <a:solidFill>
                  <a:schemeClr val="tx1"/>
                </a:solidFill>
                <a:cs typeface="+mn-ea"/>
                <a:sym typeface="+mn-lt"/>
              </a:rPr>
              <a:t>民办幼儿园自觉接受妇幼保健机构的业务指导和检查，认真做好儿童膳食、健康检查、卫生消毒、疾病预防等各项工作。</a:t>
            </a:r>
            <a:endParaRPr lang="zh-CN" altLang="en-US" sz="1800" dirty="0">
              <a:solidFill>
                <a:schemeClr val="tx1"/>
              </a:solidFill>
              <a:cs typeface="+mn-ea"/>
              <a:sym typeface="+mn-lt"/>
            </a:endParaRPr>
          </a:p>
          <a:p>
            <a:pPr marL="0" indent="0" algn="l">
              <a:lnSpc>
                <a:spcPct val="120000"/>
              </a:lnSpc>
              <a:buNone/>
            </a:pPr>
            <a:r>
              <a:rPr lang="en-US" altLang="zh-CN" sz="1800" dirty="0">
                <a:solidFill>
                  <a:schemeClr val="tx1"/>
                </a:solidFill>
                <a:cs typeface="+mn-ea"/>
                <a:sym typeface="+mn-lt"/>
              </a:rPr>
              <a:t>13.</a:t>
            </a:r>
            <a:r>
              <a:rPr lang="zh-CN" altLang="en-US" sz="1800" dirty="0">
                <a:solidFill>
                  <a:schemeClr val="tx1"/>
                </a:solidFill>
                <a:cs typeface="+mn-ea"/>
                <a:sym typeface="+mn-lt"/>
              </a:rPr>
              <a:t>民办幼儿园的招生简章和广告，须报县级教育行政部门备案。举办者不得发布与其招生、保育、教育、管理等行为不相符的虚假信息与广告。</a:t>
            </a:r>
            <a:endParaRPr lang="zh-CN" altLang="en-US" sz="1800" dirty="0">
              <a:solidFill>
                <a:schemeClr val="tx1"/>
              </a:solidFill>
              <a:cs typeface="+mn-ea"/>
              <a:sym typeface="+mn-lt"/>
            </a:endParaRPr>
          </a:p>
          <a:p>
            <a:pPr marL="0" indent="0" algn="l">
              <a:lnSpc>
                <a:spcPct val="120000"/>
              </a:lnSpc>
              <a:buNone/>
            </a:pPr>
            <a:r>
              <a:rPr lang="en-US" altLang="zh-CN" sz="1800" dirty="0">
                <a:solidFill>
                  <a:schemeClr val="tx1"/>
                </a:solidFill>
                <a:cs typeface="+mn-ea"/>
                <a:sym typeface="+mn-lt"/>
              </a:rPr>
              <a:t>14.</a:t>
            </a:r>
            <a:r>
              <a:rPr lang="zh-CN" altLang="en-US" sz="1800" dirty="0">
                <a:solidFill>
                  <a:schemeClr val="tx1"/>
                </a:solidFill>
                <a:cs typeface="+mn-ea"/>
                <a:sym typeface="+mn-lt"/>
              </a:rPr>
              <a:t>民办幼儿园的园名应规范、简明，一般以“XX市XX县（区）XX幼儿园（班）”形式命名。不得冠以“中国”“中华”“全国”“国际”“世界”“全球”“山西”“山西省”等字样，包含外语词、外国国名、地名，使用“双语”“艺术”“国学”“私塾”等片面强调课程特色以及带有宗教色彩、封建迷信色彩的名称，以及民办园使用公办学校名称或简称等。 </a:t>
            </a:r>
            <a:endParaRPr lang="zh-CN" altLang="en-US" sz="1800" dirty="0">
              <a:solidFill>
                <a:schemeClr val="tx1"/>
              </a:solidFill>
              <a:cs typeface="+mn-ea"/>
              <a:sym typeface="+mn-lt"/>
            </a:endParaRPr>
          </a:p>
          <a:p>
            <a:pPr marL="0" indent="0" algn="l">
              <a:lnSpc>
                <a:spcPct val="120000"/>
              </a:lnSpc>
              <a:buNone/>
            </a:pPr>
            <a:r>
              <a:rPr lang="en-US" altLang="zh-CN" sz="1800" dirty="0">
                <a:solidFill>
                  <a:schemeClr val="tx1"/>
                </a:solidFill>
                <a:cs typeface="+mn-ea"/>
                <a:sym typeface="+mn-lt"/>
              </a:rPr>
              <a:t>15.</a:t>
            </a:r>
            <a:r>
              <a:rPr lang="zh-CN" altLang="en-US" sz="1800" dirty="0">
                <a:solidFill>
                  <a:schemeClr val="tx1"/>
                </a:solidFill>
                <a:cs typeface="+mn-ea"/>
                <a:sym typeface="+mn-lt"/>
              </a:rPr>
              <a:t> 符合条件的非营利性民办幼儿园可向县区教育行政部门申报认定为普惠性民办幼儿园，认定后县级政府通过提供生均财政补助、综合奖补、购买服务、减免租金、培训教师、教研指导等方式支持普惠性民办幼儿园发展。</a:t>
            </a:r>
            <a:endParaRPr lang="zh-CN" altLang="en-US" sz="1800" dirty="0">
              <a:solidFill>
                <a:schemeClr val="tx1"/>
              </a:solidFill>
              <a:cs typeface="+mn-ea"/>
              <a:sym typeface="+mn-lt"/>
            </a:endParaRPr>
          </a:p>
          <a:p>
            <a:pPr marL="0" indent="0" algn="l">
              <a:lnSpc>
                <a:spcPct val="120000"/>
              </a:lnSpc>
              <a:buNone/>
            </a:pPr>
            <a:endParaRPr lang="zh-CN" altLang="en-US"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79.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3.xml><?xml version="1.0" encoding="utf-8"?>
<p:tagLst xmlns:p="http://schemas.openxmlformats.org/presentationml/2006/main">
  <p:tag name="KSO_WM_TAG_VERSION" val="1.0"/>
  <p:tag name="KSO_WM_BEAUTIFY_FLAG" val="#wm#"/>
  <p:tag name="KSO_WM_TEMPLATE_CATEGORY" val="custom"/>
  <p:tag name="KSO_WM_TEMPLATE_INDEX" val="20191708"/>
  <p:tag name="KSO_WM_TEMPLATE_SUBCATEGORY" val="0"/>
  <p:tag name="KSO_WM_TEMPLATE_THUMBS_INDEX" val="1、2、3、4、5、6、7、8、9、10、11、12、13、14、15"/>
</p:tagLst>
</file>

<file path=ppt/tags/tag84.xml><?xml version="1.0" encoding="utf-8"?>
<p:tagLst xmlns:p="http://schemas.openxmlformats.org/presentationml/2006/main">
  <p:tag name="KSO_WM_SLIDE_ITEM_CNT" val="3"/>
</p:tagLst>
</file>

<file path=ppt/tags/tag85.xml><?xml version="1.0" encoding="utf-8"?>
<p:tagLst xmlns:p="http://schemas.openxmlformats.org/presentationml/2006/main">
  <p:tag name="KSO_WM_SLIDE_ITEM_CNT"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R工作总结、报告、工作汇报、+欧美风、创意设计">
      <a:dk1>
        <a:srgbClr val="000000"/>
      </a:dk1>
      <a:lt1>
        <a:srgbClr val="FFFFFF"/>
      </a:lt1>
      <a:dk2>
        <a:srgbClr val="000000"/>
      </a:dk2>
      <a:lt2>
        <a:srgbClr val="FFFFFF"/>
      </a:lt2>
      <a:accent1>
        <a:srgbClr val="EE4856"/>
      </a:accent1>
      <a:accent2>
        <a:srgbClr val="000000"/>
      </a:accent2>
      <a:accent3>
        <a:srgbClr val="D8D8D8"/>
      </a:accent3>
      <a:accent4>
        <a:srgbClr val="EE4856"/>
      </a:accent4>
      <a:accent5>
        <a:srgbClr val="000000"/>
      </a:accent5>
      <a:accent6>
        <a:srgbClr val="D8D8D8"/>
      </a:accent6>
      <a:hlink>
        <a:srgbClr val="F33B48"/>
      </a:hlink>
      <a:folHlink>
        <a:srgbClr val="FFBC00"/>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2809</Words>
  <Application>WPS 演示</Application>
  <PresentationFormat>自定义</PresentationFormat>
  <Paragraphs>100</Paragraphs>
  <Slides>14</Slides>
  <Notes>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14</vt:i4>
      </vt:variant>
    </vt:vector>
  </HeadingPairs>
  <TitlesOfParts>
    <vt:vector size="24" baseType="lpstr">
      <vt:lpstr>Arial</vt:lpstr>
      <vt:lpstr>宋体</vt:lpstr>
      <vt:lpstr>Wingdings</vt:lpstr>
      <vt:lpstr>微软雅黑</vt:lpstr>
      <vt:lpstr>黑体</vt:lpstr>
      <vt:lpstr>DejaVu Sans</vt:lpstr>
      <vt:lpstr>方正小标宋简体</vt:lpstr>
      <vt:lpstr>方正楷体_GBK</vt:lpstr>
      <vt:lpstr>Arial Unicode MS</vt:lpstr>
      <vt:lpstr>Office 主题​​</vt:lpstr>
      <vt:lpstr>PowerPoint 演示文稿</vt:lpstr>
      <vt:lpstr>一、制定背景</vt:lpstr>
      <vt:lpstr>二、制定依据</vt:lpstr>
      <vt:lpstr>  三、主要内容</vt:lpstr>
      <vt:lpstr>(一) 规范发展民办学前教育 </vt:lpstr>
      <vt:lpstr>(二)  民办幼儿园设置标准</vt:lpstr>
      <vt:lpstr>(三) 民办幼儿园管理与监督      </vt:lpstr>
      <vt:lpstr>(三) 民办幼儿园管理与监督</vt:lpstr>
      <vt:lpstr>(三) 民办幼儿园管理与监督</vt:lpstr>
      <vt:lpstr>(三) 民办幼儿园管理与监督 </vt:lpstr>
      <vt:lpstr>(四)  民办幼儿园表彰奖励与处罚 </vt:lpstr>
      <vt:lpstr>(四)  民办幼儿园表彰奖励与处罚 </vt:lpstr>
      <vt:lpstr>(四)  民办幼儿园表彰奖励与处罚</vt:lpstr>
      <vt:lpstr>(五)  其它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2018年学前教育 政策解读</dc:title>
  <dc:creator>Administrator</dc:creator>
  <cp:lastModifiedBy>kylin</cp:lastModifiedBy>
  <cp:revision>198</cp:revision>
  <dcterms:created xsi:type="dcterms:W3CDTF">2022-11-23T07:50:54Z</dcterms:created>
  <dcterms:modified xsi:type="dcterms:W3CDTF">2022-11-23T07:50:54Z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2052-11.8.2.10290</vt:lpwstr>
  </property>
  <property fmtid="{D5CDD505-2E9C-101B-9397-08002B2CF9AE}" pid="3" name="ICV">
    <vt:lpwstr>E988F7AABE0A4A38901993E1E69D256F</vt:lpwstr>
  </property>
</Properties>
</file>