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5"/>
  </p:notesMasterIdLst>
  <p:sldIdLst>
    <p:sldId id="3272" r:id="rId4"/>
    <p:sldId id="3274" r:id="rId6"/>
    <p:sldId id="281" r:id="rId7"/>
    <p:sldId id="297" r:id="rId8"/>
    <p:sldId id="3267" r:id="rId9"/>
    <p:sldId id="3265" r:id="rId10"/>
    <p:sldId id="3254" r:id="rId11"/>
    <p:sldId id="2366" r:id="rId12"/>
    <p:sldId id="3255"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A4A3A4"/>
          </p15:clr>
        </p15:guide>
        <p15:guide id="2" pos="39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4660"/>
  </p:normalViewPr>
  <p:slideViewPr>
    <p:cSldViewPr snapToGrid="0" showGuides="1">
      <p:cViewPr varScale="1">
        <p:scale>
          <a:sx n="115" d="100"/>
          <a:sy n="115" d="100"/>
        </p:scale>
        <p:origin x="180" y="96"/>
      </p:cViewPr>
      <p:guideLst>
        <p:guide orient="horz" pos="2128"/>
        <p:guide pos="394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3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1207A-4165-4C3D-AB51-3388D97454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7D22D-BB64-4317-AA01-07D31ADFC8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4</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11</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17</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10</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13</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13</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showMasterSp="0">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a:xfrm>
            <a:off x="8975698" y="6499624"/>
            <a:ext cx="2845141" cy="365502"/>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矩形 1"/>
          <p:cNvSpPr/>
          <p:nvPr userDrawn="1"/>
        </p:nvSpPr>
        <p:spPr>
          <a:xfrm>
            <a:off x="0" y="620713"/>
            <a:ext cx="12192000" cy="6237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90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3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2</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4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3</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5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4</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173" y="794"/>
            <a:ext cx="12187382" cy="685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95" y="274587"/>
            <a:ext cx="10972928" cy="1142788"/>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6529" y="6544213"/>
            <a:ext cx="775257" cy="229870"/>
          </a:xfrm>
          <a:prstGeom prst="rect">
            <a:avLst/>
          </a:prstGeom>
        </p:spPr>
        <p:txBody>
          <a:bodyPr wrap="square">
            <a:spAutoFit/>
          </a:bodyPr>
          <a:lstStyle/>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a:t>
            </a:r>
            <a:r>
              <a:rPr lang="en-US" altLang="zh-CN" sz="100" dirty="0">
                <a:solidFill>
                  <a:schemeClr val="bg1">
                    <a:lumMod val="95000"/>
                  </a:schemeClr>
                </a:solidFill>
                <a:latin typeface="Calibri" panose="020F0502020204030204"/>
                <a:ea typeface="宋体" panose="02010600030101010101" pitchFamily="2" charset="-122"/>
              </a:rPr>
              <a:t>www.1ppt.com/sucai/</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a:t>
            </a:r>
            <a:r>
              <a:rPr lang="en-US" altLang="zh-CN" sz="100" dirty="0">
                <a:solidFill>
                  <a:schemeClr val="bg1">
                    <a:lumMod val="95000"/>
                  </a:schemeClr>
                </a:solidFill>
                <a:latin typeface="Calibri" panose="020F0502020204030204"/>
                <a:ea typeface="宋体" panose="02010600030101010101" pitchFamily="2" charset="-122"/>
              </a:rPr>
              <a:t>www.1ppt.com/tubiao/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精美</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课件：</a:t>
            </a:r>
            <a:r>
              <a:rPr lang="en-US" altLang="zh-CN" sz="100" dirty="0">
                <a:solidFill>
                  <a:schemeClr val="bg1">
                    <a:lumMod val="95000"/>
                  </a:schemeClr>
                </a:solidFill>
                <a:latin typeface="Calibri" panose="020F0502020204030204"/>
                <a:ea typeface="宋体" panose="02010600030101010101" pitchFamily="2" charset="-122"/>
              </a:rPr>
              <a:t>www.1ppt.com/kejian/             </a:t>
            </a:r>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工作总结</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www.1ppt.com/xiazai/zongjie/ </a:t>
            </a:r>
            <a:r>
              <a:rPr lang="zh-CN" altLang="en-US" sz="100" dirty="0">
                <a:solidFill>
                  <a:schemeClr val="bg1">
                    <a:lumMod val="95000"/>
                  </a:schemeClr>
                </a:solidFill>
                <a:latin typeface="Calibri" panose="020F0502020204030204"/>
                <a:ea typeface="宋体" panose="02010600030101010101" pitchFamily="2" charset="-122"/>
              </a:rPr>
              <a:t>工作计划：</a:t>
            </a:r>
            <a:r>
              <a:rPr lang="en-US" altLang="zh-CN" sz="100" dirty="0">
                <a:solidFill>
                  <a:schemeClr val="bg1">
                    <a:lumMod val="95000"/>
                  </a:schemeClr>
                </a:solidFill>
                <a:latin typeface="Calibri" panose="020F0502020204030204"/>
                <a:ea typeface="宋体" panose="02010600030101010101" pitchFamily="2" charset="-122"/>
              </a:rPr>
              <a:t>www.1ppt.com/xiazai/jihua/</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商务</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www.1ppt.com/moban/shangwu/  </a:t>
            </a:r>
            <a:r>
              <a:rPr lang="zh-CN" altLang="en-US" sz="100" dirty="0">
                <a:solidFill>
                  <a:schemeClr val="bg1">
                    <a:lumMod val="95000"/>
                  </a:schemeClr>
                </a:solidFill>
                <a:latin typeface="Calibri" panose="020F0502020204030204"/>
                <a:ea typeface="宋体" panose="02010600030101010101" pitchFamily="2" charset="-122"/>
              </a:rPr>
              <a:t>个人简历</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www.1ppt.com/xiazai/jianli/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毕业答辩</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www.1ppt.com/xiazai/dabian/  </a:t>
            </a:r>
            <a:r>
              <a:rPr lang="zh-CN" altLang="en-US" sz="100" dirty="0">
                <a:solidFill>
                  <a:schemeClr val="bg1">
                    <a:lumMod val="95000"/>
                  </a:schemeClr>
                </a:solidFill>
                <a:latin typeface="Calibri" panose="020F0502020204030204"/>
                <a:ea typeface="宋体" panose="02010600030101010101" pitchFamily="2" charset="-122"/>
              </a:rPr>
              <a:t>工作汇报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www.1ppt.com/xiazai/huibao/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en-US" altLang="zh-CN" sz="100" dirty="0">
                <a:solidFill>
                  <a:schemeClr val="bg1">
                    <a:lumMod val="95000"/>
                  </a:schemeClr>
                </a:solidFill>
                <a:latin typeface="Calibri" panose="020F0502020204030204"/>
                <a:ea typeface="宋体" panose="02010600030101010101" pitchFamily="2" charset="-122"/>
              </a:rPr>
              <a:t> </a:t>
            </a:r>
            <a:endParaRPr lang="en-US" altLang="zh-CN" sz="100" dirty="0">
              <a:solidFill>
                <a:schemeClr val="bg1">
                  <a:lumMod val="95000"/>
                </a:scheme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showMasterSp="0">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a:xfrm>
            <a:off x="8975698" y="6499624"/>
            <a:ext cx="2845141" cy="365502"/>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矩形 1"/>
          <p:cNvSpPr/>
          <p:nvPr userDrawn="1"/>
        </p:nvSpPr>
        <p:spPr>
          <a:xfrm>
            <a:off x="0" y="620713"/>
            <a:ext cx="12192000" cy="6237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90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3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2</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4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3</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5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4</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68" y="-26586"/>
            <a:ext cx="899739" cy="829946"/>
            <a:chOff x="2506532" y="465192"/>
            <a:chExt cx="675190" cy="622334"/>
          </a:xfrm>
        </p:grpSpPr>
        <p:sp>
          <p:nvSpPr>
            <p:cNvPr id="4"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173" y="794"/>
            <a:ext cx="12187382" cy="685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95" y="274587"/>
            <a:ext cx="10972928" cy="1142788"/>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6529" y="6544213"/>
            <a:ext cx="775257" cy="229870"/>
          </a:xfrm>
          <a:prstGeom prst="rect">
            <a:avLst/>
          </a:prstGeom>
        </p:spPr>
        <p:txBody>
          <a:bodyPr wrap="square">
            <a:spAutoFit/>
          </a:bodyPr>
          <a:lstStyle/>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a:t>
            </a:r>
            <a:r>
              <a:rPr lang="en-US" altLang="zh-CN" sz="100" dirty="0">
                <a:solidFill>
                  <a:schemeClr val="bg1">
                    <a:lumMod val="95000"/>
                  </a:schemeClr>
                </a:solidFill>
                <a:latin typeface="Calibri" panose="020F0502020204030204"/>
                <a:ea typeface="宋体" panose="02010600030101010101" pitchFamily="2" charset="-122"/>
              </a:rPr>
              <a:t>www.1ppt.com/sucai/</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a:t>
            </a:r>
            <a:r>
              <a:rPr lang="en-US" altLang="zh-CN" sz="100" dirty="0">
                <a:solidFill>
                  <a:schemeClr val="bg1">
                    <a:lumMod val="95000"/>
                  </a:schemeClr>
                </a:solidFill>
                <a:latin typeface="Calibri" panose="020F0502020204030204"/>
                <a:ea typeface="宋体" panose="02010600030101010101" pitchFamily="2" charset="-122"/>
              </a:rPr>
              <a:t>www.1ppt.com/tubiao/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精美</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课件：</a:t>
            </a:r>
            <a:r>
              <a:rPr lang="en-US" altLang="zh-CN" sz="100" dirty="0">
                <a:solidFill>
                  <a:schemeClr val="bg1">
                    <a:lumMod val="95000"/>
                  </a:schemeClr>
                </a:solidFill>
                <a:latin typeface="Calibri" panose="020F0502020204030204"/>
                <a:ea typeface="宋体" panose="02010600030101010101" pitchFamily="2" charset="-122"/>
              </a:rPr>
              <a:t>www.1ppt.com/kejian/             </a:t>
            </a:r>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工作总结</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www.1ppt.com/xiazai/zongjie/ </a:t>
            </a:r>
            <a:r>
              <a:rPr lang="zh-CN" altLang="en-US" sz="100" dirty="0">
                <a:solidFill>
                  <a:schemeClr val="bg1">
                    <a:lumMod val="95000"/>
                  </a:schemeClr>
                </a:solidFill>
                <a:latin typeface="Calibri" panose="020F0502020204030204"/>
                <a:ea typeface="宋体" panose="02010600030101010101" pitchFamily="2" charset="-122"/>
              </a:rPr>
              <a:t>工作计划：</a:t>
            </a:r>
            <a:r>
              <a:rPr lang="en-US" altLang="zh-CN" sz="100" dirty="0">
                <a:solidFill>
                  <a:schemeClr val="bg1">
                    <a:lumMod val="95000"/>
                  </a:schemeClr>
                </a:solidFill>
                <a:latin typeface="Calibri" panose="020F0502020204030204"/>
                <a:ea typeface="宋体" panose="02010600030101010101" pitchFamily="2" charset="-122"/>
              </a:rPr>
              <a:t>www.1ppt.com/xiazai/jihua/</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商务</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www.1ppt.com/moban/shangwu/  </a:t>
            </a:r>
            <a:r>
              <a:rPr lang="zh-CN" altLang="en-US" sz="100" dirty="0">
                <a:solidFill>
                  <a:schemeClr val="bg1">
                    <a:lumMod val="95000"/>
                  </a:schemeClr>
                </a:solidFill>
                <a:latin typeface="Calibri" panose="020F0502020204030204"/>
                <a:ea typeface="宋体" panose="02010600030101010101" pitchFamily="2" charset="-122"/>
              </a:rPr>
              <a:t>个人简历</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www.1ppt.com/xiazai/jianli/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zh-CN" altLang="en-US" sz="100" dirty="0">
                <a:solidFill>
                  <a:schemeClr val="bg1">
                    <a:lumMod val="95000"/>
                  </a:schemeClr>
                </a:solidFill>
                <a:latin typeface="Calibri" panose="020F0502020204030204"/>
                <a:ea typeface="宋体" panose="02010600030101010101" pitchFamily="2" charset="-122"/>
              </a:rPr>
              <a:t>毕业答辩</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www.1ppt.com/xiazai/dabian/  </a:t>
            </a:r>
            <a:r>
              <a:rPr lang="zh-CN" altLang="en-US" sz="100" dirty="0">
                <a:solidFill>
                  <a:schemeClr val="bg1">
                    <a:lumMod val="95000"/>
                  </a:schemeClr>
                </a:solidFill>
                <a:latin typeface="Calibri" panose="020F0502020204030204"/>
                <a:ea typeface="宋体" panose="02010600030101010101" pitchFamily="2" charset="-122"/>
              </a:rPr>
              <a:t>工作汇报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www.1ppt.com/xiazai/huibao/    </a:t>
            </a:r>
            <a:endParaRPr lang="en-US" altLang="zh-CN" sz="100" dirty="0">
              <a:solidFill>
                <a:schemeClr val="bg1">
                  <a:lumMod val="95000"/>
                </a:schemeClr>
              </a:solidFill>
              <a:latin typeface="Calibri" panose="020F0502020204030204"/>
              <a:ea typeface="宋体" panose="02010600030101010101" pitchFamily="2" charset="-122"/>
            </a:endParaRPr>
          </a:p>
          <a:p>
            <a:pPr defTabSz="914400"/>
            <a:r>
              <a:rPr lang="en-US" altLang="zh-CN" sz="100" dirty="0">
                <a:solidFill>
                  <a:schemeClr val="bg1">
                    <a:lumMod val="95000"/>
                  </a:schemeClr>
                </a:solidFill>
                <a:latin typeface="Calibri" panose="020F0502020204030204"/>
                <a:ea typeface="宋体" panose="02010600030101010101" pitchFamily="2" charset="-122"/>
              </a:rPr>
              <a:t> </a:t>
            </a:r>
            <a:endParaRPr lang="en-US" altLang="zh-CN" sz="100" dirty="0">
              <a:solidFill>
                <a:schemeClr val="bg1">
                  <a:lumMod val="95000"/>
                </a:scheme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6" Type="http://schemas.openxmlformats.org/officeDocument/2006/relationships/theme" Target="../theme/theme2.xml"/><Relationship Id="rId15" Type="http://schemas.openxmlformats.org/officeDocument/2006/relationships/image" Target="../media/image2.jpeg"/><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8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34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2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8800" algn="l" defTabSz="1219835" rtl="0" eaLnBrk="1" latinLnBrk="0" hangingPunct="1">
        <a:defRPr sz="2400" kern="1200">
          <a:solidFill>
            <a:schemeClr val="tx1"/>
          </a:solidFill>
          <a:latin typeface="+mn-lt"/>
          <a:ea typeface="+mn-ea"/>
          <a:cs typeface="+mn-cs"/>
        </a:defRPr>
      </a:lvl4pPr>
      <a:lvl5pPr marL="2438400" algn="l" defTabSz="1219835" rtl="0" eaLnBrk="1" latinLnBrk="0" hangingPunct="1">
        <a:defRPr sz="2400" kern="1200">
          <a:solidFill>
            <a:schemeClr val="tx1"/>
          </a:solidFill>
          <a:latin typeface="+mn-lt"/>
          <a:ea typeface="+mn-ea"/>
          <a:cs typeface="+mn-cs"/>
        </a:defRPr>
      </a:lvl5pPr>
      <a:lvl6pPr marL="3048635" algn="l" defTabSz="1219835" rtl="0" eaLnBrk="1" latinLnBrk="0" hangingPunct="1">
        <a:defRPr sz="2400" kern="1200">
          <a:solidFill>
            <a:schemeClr val="tx1"/>
          </a:solidFill>
          <a:latin typeface="+mn-lt"/>
          <a:ea typeface="+mn-ea"/>
          <a:cs typeface="+mn-cs"/>
        </a:defRPr>
      </a:lvl6pPr>
      <a:lvl7pPr marL="3658235" algn="l" defTabSz="1219835" rtl="0" eaLnBrk="1" latinLnBrk="0" hangingPunct="1">
        <a:defRPr sz="2400" kern="1200">
          <a:solidFill>
            <a:schemeClr val="tx1"/>
          </a:solidFill>
          <a:latin typeface="+mn-lt"/>
          <a:ea typeface="+mn-ea"/>
          <a:cs typeface="+mn-cs"/>
        </a:defRPr>
      </a:lvl7pPr>
      <a:lvl8pPr marL="4267835" algn="l" defTabSz="1219835" rtl="0" eaLnBrk="1" latinLnBrk="0" hangingPunct="1">
        <a:defRPr sz="2400" kern="1200">
          <a:solidFill>
            <a:schemeClr val="tx1"/>
          </a:solidFill>
          <a:latin typeface="+mn-lt"/>
          <a:ea typeface="+mn-ea"/>
          <a:cs typeface="+mn-cs"/>
        </a:defRPr>
      </a:lvl8pPr>
      <a:lvl9pPr marL="4878070" algn="l" defTabSz="121983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8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34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2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8800" algn="l" defTabSz="1219835" rtl="0" eaLnBrk="1" latinLnBrk="0" hangingPunct="1">
        <a:defRPr sz="2400" kern="1200">
          <a:solidFill>
            <a:schemeClr val="tx1"/>
          </a:solidFill>
          <a:latin typeface="+mn-lt"/>
          <a:ea typeface="+mn-ea"/>
          <a:cs typeface="+mn-cs"/>
        </a:defRPr>
      </a:lvl4pPr>
      <a:lvl5pPr marL="2438400" algn="l" defTabSz="1219835" rtl="0" eaLnBrk="1" latinLnBrk="0" hangingPunct="1">
        <a:defRPr sz="2400" kern="1200">
          <a:solidFill>
            <a:schemeClr val="tx1"/>
          </a:solidFill>
          <a:latin typeface="+mn-lt"/>
          <a:ea typeface="+mn-ea"/>
          <a:cs typeface="+mn-cs"/>
        </a:defRPr>
      </a:lvl5pPr>
      <a:lvl6pPr marL="3048635" algn="l" defTabSz="1219835" rtl="0" eaLnBrk="1" latinLnBrk="0" hangingPunct="1">
        <a:defRPr sz="2400" kern="1200">
          <a:solidFill>
            <a:schemeClr val="tx1"/>
          </a:solidFill>
          <a:latin typeface="+mn-lt"/>
          <a:ea typeface="+mn-ea"/>
          <a:cs typeface="+mn-cs"/>
        </a:defRPr>
      </a:lvl6pPr>
      <a:lvl7pPr marL="3658235" algn="l" defTabSz="1219835" rtl="0" eaLnBrk="1" latinLnBrk="0" hangingPunct="1">
        <a:defRPr sz="2400" kern="1200">
          <a:solidFill>
            <a:schemeClr val="tx1"/>
          </a:solidFill>
          <a:latin typeface="+mn-lt"/>
          <a:ea typeface="+mn-ea"/>
          <a:cs typeface="+mn-cs"/>
        </a:defRPr>
      </a:lvl7pPr>
      <a:lvl8pPr marL="4267835" algn="l" defTabSz="1219835" rtl="0" eaLnBrk="1" latinLnBrk="0" hangingPunct="1">
        <a:defRPr sz="2400" kern="1200">
          <a:solidFill>
            <a:schemeClr val="tx1"/>
          </a:solidFill>
          <a:latin typeface="+mn-lt"/>
          <a:ea typeface="+mn-ea"/>
          <a:cs typeface="+mn-cs"/>
        </a:defRPr>
      </a:lvl8pPr>
      <a:lvl9pPr marL="4878070"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notesSlide" Target="../notesSlides/notesSlide8.xml"/><Relationship Id="rId11" Type="http://schemas.openxmlformats.org/officeDocument/2006/relationships/slideLayout" Target="../slideLayouts/slideLayout1.xml"/><Relationship Id="rId10" Type="http://schemas.openxmlformats.org/officeDocument/2006/relationships/tags" Target="../tags/tag30.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661670" y="-371475"/>
            <a:ext cx="13515975" cy="7600950"/>
          </a:xfrm>
          <a:prstGeom prst="rect">
            <a:avLst/>
          </a:prstGeom>
        </p:spPr>
      </p:pic>
      <p:sp>
        <p:nvSpPr>
          <p:cNvPr id="3" name="TextBox 2"/>
          <p:cNvSpPr txBox="1"/>
          <p:nvPr/>
        </p:nvSpPr>
        <p:spPr>
          <a:xfrm>
            <a:off x="336664" y="3111527"/>
            <a:ext cx="11555495" cy="1198880"/>
          </a:xfrm>
          <a:prstGeom prst="rect">
            <a:avLst/>
          </a:prstGeom>
          <a:noFill/>
        </p:spPr>
        <p:txBody>
          <a:bodyPr wrap="square" rtlCol="0">
            <a:spAutoFit/>
          </a:bodyPr>
          <a:lstStyle/>
          <a:p>
            <a:pPr marL="0" marR="0" lvl="0" algn="ctr" defTabSz="914400" rtl="0" eaLnBrk="1" fontAlgn="auto" latinLnBrk="0" hangingPunct="1">
              <a:lnSpc>
                <a:spcPct val="100000"/>
              </a:lnSpc>
              <a:spcBef>
                <a:spcPts val="0"/>
              </a:spcBef>
              <a:spcAft>
                <a:spcPts val="0"/>
              </a:spcAft>
              <a:buClrTx/>
              <a:buSzTx/>
              <a:buFontTx/>
              <a:buNone/>
              <a:defRPr/>
            </a:pPr>
            <a:r>
              <a:rPr lang="zh-CN" altLang="en-US" sz="3600" dirty="0">
                <a:solidFill>
                  <a:srgbClr val="005292"/>
                </a:solidFill>
                <a:cs typeface="+mn-ea"/>
                <a:sym typeface="+mn-ea"/>
              </a:rPr>
              <a:t>《长治市行政审批服务管理局“首席服务秘书”制度》</a:t>
            </a:r>
            <a:endParaRPr lang="zh-CN" altLang="en-US" sz="3600" dirty="0">
              <a:solidFill>
                <a:srgbClr val="005292"/>
              </a:solidFill>
              <a:cs typeface="+mn-ea"/>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dirty="0">
                <a:solidFill>
                  <a:srgbClr val="005292"/>
                </a:solidFill>
                <a:cs typeface="+mn-ea"/>
                <a:sym typeface="+mn-ea"/>
              </a:rPr>
              <a:t>文件解读</a:t>
            </a:r>
            <a:endParaRPr lang="zh-CN" altLang="en-US" sz="3600" dirty="0">
              <a:solidFill>
                <a:srgbClr val="005292"/>
              </a:solidFill>
              <a:cs typeface="+mn-ea"/>
              <a:sym typeface="+mn-lt"/>
            </a:endParaRPr>
          </a:p>
        </p:txBody>
      </p:sp>
      <p:grpSp>
        <p:nvGrpSpPr>
          <p:cNvPr id="4" name="组合 3"/>
          <p:cNvGrpSpPr/>
          <p:nvPr/>
        </p:nvGrpSpPr>
        <p:grpSpPr>
          <a:xfrm>
            <a:off x="6835955" y="538380"/>
            <a:ext cx="4851772" cy="521873"/>
            <a:chOff x="10764" y="848"/>
            <a:chExt cx="7642" cy="822"/>
          </a:xfrm>
        </p:grpSpPr>
        <p:pic>
          <p:nvPicPr>
            <p:cNvPr id="2" name="图片 1"/>
            <p:cNvPicPr>
              <a:picLocks noChangeAspect="1"/>
            </p:cNvPicPr>
            <p:nvPr/>
          </p:nvPicPr>
          <p:blipFill>
            <a:blip r:embed="rId3"/>
            <a:stretch>
              <a:fillRect/>
            </a:stretch>
          </p:blipFill>
          <p:spPr>
            <a:xfrm>
              <a:off x="10764" y="896"/>
              <a:ext cx="727" cy="727"/>
            </a:xfrm>
            <a:prstGeom prst="rect">
              <a:avLst/>
            </a:prstGeom>
          </p:spPr>
        </p:pic>
        <p:sp>
          <p:nvSpPr>
            <p:cNvPr id="5" name="TextBox 2"/>
            <p:cNvSpPr txBox="1"/>
            <p:nvPr/>
          </p:nvSpPr>
          <p:spPr>
            <a:xfrm>
              <a:off x="11345" y="848"/>
              <a:ext cx="7061" cy="822"/>
            </a:xfrm>
            <a:prstGeom prst="rect">
              <a:avLst/>
            </a:prstGeom>
            <a:noFill/>
          </p:spPr>
          <p:txBody>
            <a:bodyPr wrap="square" rtlCol="0">
              <a:spAutoFit/>
            </a:bodyPr>
            <a:lstStyle/>
            <a:p>
              <a:pPr algn="l" defTabSz="1219835">
                <a:buClrTx/>
                <a:buSzTx/>
                <a:buFontTx/>
              </a:pPr>
              <a:r>
                <a:rPr lang="zh-CN" altLang="en-US" sz="2800" b="1" dirty="0">
                  <a:solidFill>
                    <a:srgbClr val="005292"/>
                  </a:solidFill>
                  <a:cs typeface="+mn-ea"/>
                  <a:sym typeface="+mn-lt"/>
                </a:rPr>
                <a:t>长治市行政审批服务管理局</a:t>
              </a:r>
              <a:endParaRPr lang="zh-CN" altLang="en-US" sz="2800" b="1" dirty="0">
                <a:solidFill>
                  <a:srgbClr val="005292"/>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4000" advTm="6000">
        <p14:vortex/>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271746" y="518040"/>
            <a:ext cx="11519942" cy="5975558"/>
          </a:xfrm>
          <a:prstGeom prst="rect">
            <a:avLst/>
          </a:prstGeom>
          <a:solidFill>
            <a:sysClr val="window" lastClr="FFFFFF">
              <a:lumMod val="95000"/>
              <a:alpha val="78000"/>
            </a:sysClr>
          </a:solidFill>
          <a:ln w="25400" cap="flat" cmpd="sng" algn="ctr">
            <a:noFill/>
            <a:prstDash val="solid"/>
          </a:ln>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cxnSp>
        <p:nvCxnSpPr>
          <p:cNvPr id="51" name="直接连接符 50"/>
          <p:cNvCxnSpPr/>
          <p:nvPr/>
        </p:nvCxnSpPr>
        <p:spPr>
          <a:xfrm>
            <a:off x="5288878" y="3391853"/>
            <a:ext cx="0" cy="94963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52" name="直接连接符 51"/>
          <p:cNvCxnSpPr/>
          <p:nvPr/>
        </p:nvCxnSpPr>
        <p:spPr>
          <a:xfrm>
            <a:off x="8454696" y="3391853"/>
            <a:ext cx="0" cy="94963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53" name="直接连接符 52"/>
          <p:cNvCxnSpPr/>
          <p:nvPr/>
        </p:nvCxnSpPr>
        <p:spPr>
          <a:xfrm flipV="1">
            <a:off x="3910117" y="2397432"/>
            <a:ext cx="0" cy="94963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54" name="直接连接符 53"/>
          <p:cNvCxnSpPr/>
          <p:nvPr/>
        </p:nvCxnSpPr>
        <p:spPr>
          <a:xfrm flipV="1">
            <a:off x="6951602" y="2397432"/>
            <a:ext cx="0" cy="94963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grpSp>
        <p:nvGrpSpPr>
          <p:cNvPr id="55" name="组合 54"/>
          <p:cNvGrpSpPr/>
          <p:nvPr/>
        </p:nvGrpSpPr>
        <p:grpSpPr>
          <a:xfrm>
            <a:off x="-505134" y="3391854"/>
            <a:ext cx="12651225" cy="7"/>
            <a:chOff x="-843859" y="3392481"/>
            <a:chExt cx="12653568" cy="7"/>
          </a:xfrm>
        </p:grpSpPr>
        <p:cxnSp>
          <p:nvCxnSpPr>
            <p:cNvPr id="56" name="直接连接符 55"/>
            <p:cNvCxnSpPr/>
            <p:nvPr/>
          </p:nvCxnSpPr>
          <p:spPr>
            <a:xfrm>
              <a:off x="-843859" y="3392488"/>
              <a:ext cx="4416069" cy="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57" name="直接连接符 56"/>
            <p:cNvCxnSpPr/>
            <p:nvPr/>
          </p:nvCxnSpPr>
          <p:spPr>
            <a:xfrm>
              <a:off x="9586299" y="3392488"/>
              <a:ext cx="2223410" cy="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58" name="直接连接符 57"/>
            <p:cNvCxnSpPr/>
            <p:nvPr/>
          </p:nvCxnSpPr>
          <p:spPr>
            <a:xfrm>
              <a:off x="7973251" y="3392488"/>
              <a:ext cx="1604210" cy="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59" name="直接连接符 58"/>
            <p:cNvCxnSpPr/>
            <p:nvPr/>
          </p:nvCxnSpPr>
          <p:spPr>
            <a:xfrm>
              <a:off x="6136045" y="3392488"/>
              <a:ext cx="1967069" cy="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60" name="直接连接符 59"/>
            <p:cNvCxnSpPr/>
            <p:nvPr/>
          </p:nvCxnSpPr>
          <p:spPr>
            <a:xfrm>
              <a:off x="4995530" y="3392488"/>
              <a:ext cx="1604210" cy="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61" name="直接连接符 60"/>
            <p:cNvCxnSpPr/>
            <p:nvPr/>
          </p:nvCxnSpPr>
          <p:spPr>
            <a:xfrm>
              <a:off x="3572210" y="3392481"/>
              <a:ext cx="1379016" cy="7"/>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cxnSp>
          <p:nvCxnSpPr>
            <p:cNvPr id="62" name="直接连接符 61"/>
            <p:cNvCxnSpPr/>
            <p:nvPr/>
          </p:nvCxnSpPr>
          <p:spPr>
            <a:xfrm>
              <a:off x="1968000" y="3392488"/>
              <a:ext cx="1604210" cy="0"/>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grpSp>
      <p:sp>
        <p:nvSpPr>
          <p:cNvPr id="63" name="椭圆 62"/>
          <p:cNvSpPr/>
          <p:nvPr/>
        </p:nvSpPr>
        <p:spPr>
          <a:xfrm>
            <a:off x="986914" y="2524341"/>
            <a:ext cx="1962958" cy="1962958"/>
          </a:xfrm>
          <a:prstGeom prst="ellipse">
            <a:avLst/>
          </a:prstGeom>
          <a:gradFill flip="none" rotWithShape="1">
            <a:gsLst>
              <a:gs pos="0">
                <a:sysClr val="window" lastClr="FFFFFF">
                  <a:lumMod val="85000"/>
                </a:sysClr>
              </a:gs>
              <a:gs pos="100000">
                <a:sysClr val="window" lastClr="FFFFFF"/>
              </a:gs>
            </a:gsLst>
            <a:lin ang="2700000" scaled="1"/>
            <a:tileRect/>
          </a:gradFill>
          <a:ln w="381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88900" dist="101600" dir="2700000" algn="tl" rotWithShape="0">
              <a:prstClr val="black">
                <a:alpha val="25000"/>
              </a:prstClr>
            </a:outerShdw>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nvGrpSpPr>
          <p:cNvPr id="64" name="组合 63"/>
          <p:cNvGrpSpPr/>
          <p:nvPr/>
        </p:nvGrpSpPr>
        <p:grpSpPr>
          <a:xfrm>
            <a:off x="3509144" y="1904798"/>
            <a:ext cx="801949" cy="801947"/>
            <a:chOff x="7414667" y="3750265"/>
            <a:chExt cx="871129" cy="871129"/>
          </a:xfrm>
        </p:grpSpPr>
        <p:sp>
          <p:nvSpPr>
            <p:cNvPr id="65" name="椭圆 64"/>
            <p:cNvSpPr/>
            <p:nvPr/>
          </p:nvSpPr>
          <p:spPr>
            <a:xfrm>
              <a:off x="7414667" y="3750265"/>
              <a:ext cx="871129" cy="871129"/>
            </a:xfrm>
            <a:prstGeom prst="ellipse">
              <a:avLst/>
            </a:prstGeom>
            <a:gradFill flip="none" rotWithShape="1">
              <a:gsLst>
                <a:gs pos="0">
                  <a:sysClr val="window" lastClr="FFFFFF">
                    <a:lumMod val="85000"/>
                  </a:sysClr>
                </a:gs>
                <a:gs pos="100000">
                  <a:sysClr val="window" lastClr="FFFFFF"/>
                </a:gs>
              </a:gsLst>
              <a:lin ang="2700000" scaled="1"/>
              <a:tileRect/>
            </a:gradFill>
            <a:ln w="254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88900" dist="63500" dir="2700000" algn="tl" rotWithShape="0">
                <a:prstClr val="black">
                  <a:alpha val="25000"/>
                </a:prstClr>
              </a:outerShdw>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6" name="文本框 20"/>
            <p:cNvSpPr txBox="1"/>
            <p:nvPr/>
          </p:nvSpPr>
          <p:spPr>
            <a:xfrm>
              <a:off x="7468849" y="3843910"/>
              <a:ext cx="792991" cy="700816"/>
            </a:xfrm>
            <a:prstGeom prst="rect">
              <a:avLst/>
            </a:prstGeom>
            <a:noFill/>
          </p:spPr>
          <p:txBody>
            <a:bodyPr wrap="square" rtlCol="0">
              <a:spAutoFit/>
            </a:bodyPr>
            <a:lstStyle/>
            <a:p>
              <a:pPr marL="0" marR="0" lvl="0" indent="0" algn="ctr" defTabSz="95123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rgbClr val="0066CC"/>
                  </a:solidFill>
                  <a:effectLst>
                    <a:innerShdw blurRad="63500" dist="38100" dir="13500000">
                      <a:prstClr val="black">
                        <a:alpha val="50000"/>
                      </a:prstClr>
                    </a:innerShdw>
                  </a:effectLst>
                  <a:uLnTx/>
                  <a:uFillTx/>
                  <a:latin typeface="微软雅黑" panose="020B0503020204020204" charset="-122"/>
                </a:rPr>
                <a:t>01</a:t>
              </a:r>
              <a:endParaRPr kumimoji="0" lang="zh-CN" altLang="en-US" sz="3600" b="0" i="0" u="none" strike="noStrike" kern="0" cap="none" spc="0" normalizeH="0" baseline="0" noProof="0" dirty="0" smtClean="0">
                <a:ln>
                  <a:noFill/>
                </a:ln>
                <a:solidFill>
                  <a:srgbClr val="0066CC"/>
                </a:solidFill>
                <a:effectLst>
                  <a:innerShdw blurRad="63500" dist="38100" dir="13500000">
                    <a:prstClr val="black">
                      <a:alpha val="50000"/>
                    </a:prstClr>
                  </a:innerShdw>
                </a:effectLst>
                <a:uLnTx/>
                <a:uFillTx/>
                <a:latin typeface="微软雅黑" panose="020B0503020204020204" charset="-122"/>
              </a:endParaRPr>
            </a:p>
          </p:txBody>
        </p:sp>
      </p:grpSp>
      <p:grpSp>
        <p:nvGrpSpPr>
          <p:cNvPr id="67" name="组合 66"/>
          <p:cNvGrpSpPr/>
          <p:nvPr/>
        </p:nvGrpSpPr>
        <p:grpSpPr>
          <a:xfrm>
            <a:off x="6550624" y="1904798"/>
            <a:ext cx="801949" cy="801947"/>
            <a:chOff x="7414667" y="3750264"/>
            <a:chExt cx="871129" cy="871129"/>
          </a:xfrm>
        </p:grpSpPr>
        <p:sp>
          <p:nvSpPr>
            <p:cNvPr id="68" name="椭圆 67"/>
            <p:cNvSpPr/>
            <p:nvPr/>
          </p:nvSpPr>
          <p:spPr>
            <a:xfrm>
              <a:off x="7414667" y="3750264"/>
              <a:ext cx="871129" cy="871129"/>
            </a:xfrm>
            <a:prstGeom prst="ellipse">
              <a:avLst/>
            </a:prstGeom>
            <a:gradFill flip="none" rotWithShape="1">
              <a:gsLst>
                <a:gs pos="0">
                  <a:sysClr val="window" lastClr="FFFFFF">
                    <a:lumMod val="85000"/>
                  </a:sysClr>
                </a:gs>
                <a:gs pos="100000">
                  <a:sysClr val="window" lastClr="FFFFFF"/>
                </a:gs>
              </a:gsLst>
              <a:lin ang="2700000" scaled="1"/>
              <a:tileRect/>
            </a:gradFill>
            <a:ln w="254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88900" dist="63500" dir="2700000" algn="tl" rotWithShape="0">
                <a:prstClr val="black">
                  <a:alpha val="25000"/>
                </a:prstClr>
              </a:outerShdw>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9" name="文本框 23"/>
            <p:cNvSpPr txBox="1"/>
            <p:nvPr/>
          </p:nvSpPr>
          <p:spPr>
            <a:xfrm>
              <a:off x="7451426" y="3843910"/>
              <a:ext cx="792991" cy="700816"/>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pPr marL="0" marR="0" lvl="0" indent="0" algn="ctr" defTabSz="95123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rPr>
                <a:t>03</a:t>
              </a:r>
              <a:endParaRPr kumimoji="0" lang="zh-CN" altLang="en-US"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endParaRPr>
            </a:p>
          </p:txBody>
        </p:sp>
      </p:grpSp>
      <p:grpSp>
        <p:nvGrpSpPr>
          <p:cNvPr id="70" name="组合 69"/>
          <p:cNvGrpSpPr/>
          <p:nvPr/>
        </p:nvGrpSpPr>
        <p:grpSpPr>
          <a:xfrm>
            <a:off x="8039210" y="4086326"/>
            <a:ext cx="801949" cy="801947"/>
            <a:chOff x="7414667" y="3750264"/>
            <a:chExt cx="871129" cy="871129"/>
          </a:xfrm>
        </p:grpSpPr>
        <p:sp>
          <p:nvSpPr>
            <p:cNvPr id="71" name="椭圆 70"/>
            <p:cNvSpPr/>
            <p:nvPr/>
          </p:nvSpPr>
          <p:spPr>
            <a:xfrm>
              <a:off x="7414667" y="3750264"/>
              <a:ext cx="871129" cy="871129"/>
            </a:xfrm>
            <a:prstGeom prst="ellipse">
              <a:avLst/>
            </a:prstGeom>
            <a:gradFill flip="none" rotWithShape="1">
              <a:gsLst>
                <a:gs pos="0">
                  <a:sysClr val="window" lastClr="FFFFFF">
                    <a:lumMod val="85000"/>
                  </a:sysClr>
                </a:gs>
                <a:gs pos="100000">
                  <a:sysClr val="window" lastClr="FFFFFF"/>
                </a:gs>
              </a:gsLst>
              <a:lin ang="2700000" scaled="1"/>
              <a:tileRect/>
            </a:gradFill>
            <a:ln w="254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88900" dist="63500" dir="2700000" algn="tl" rotWithShape="0">
                <a:prstClr val="black">
                  <a:alpha val="25000"/>
                </a:prstClr>
              </a:outerShdw>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2" name="文本框 29"/>
            <p:cNvSpPr txBox="1"/>
            <p:nvPr/>
          </p:nvSpPr>
          <p:spPr>
            <a:xfrm>
              <a:off x="7451426" y="3818460"/>
              <a:ext cx="792991" cy="700816"/>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pPr marL="0" marR="0" lvl="0" indent="0" algn="ctr" defTabSz="95123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rPr>
                <a:t>04</a:t>
              </a:r>
              <a:endParaRPr kumimoji="0" lang="zh-CN" altLang="en-US"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endParaRPr>
            </a:p>
          </p:txBody>
        </p:sp>
      </p:grpSp>
      <p:grpSp>
        <p:nvGrpSpPr>
          <p:cNvPr id="73" name="组合 72"/>
          <p:cNvGrpSpPr/>
          <p:nvPr/>
        </p:nvGrpSpPr>
        <p:grpSpPr>
          <a:xfrm>
            <a:off x="4887904" y="4086325"/>
            <a:ext cx="801949" cy="801947"/>
            <a:chOff x="7414667" y="3750264"/>
            <a:chExt cx="871129" cy="871129"/>
          </a:xfrm>
        </p:grpSpPr>
        <p:sp>
          <p:nvSpPr>
            <p:cNvPr id="74" name="椭圆 73"/>
            <p:cNvSpPr/>
            <p:nvPr/>
          </p:nvSpPr>
          <p:spPr>
            <a:xfrm>
              <a:off x="7414667" y="3750264"/>
              <a:ext cx="871129" cy="871129"/>
            </a:xfrm>
            <a:prstGeom prst="ellipse">
              <a:avLst/>
            </a:prstGeom>
            <a:gradFill flip="none" rotWithShape="1">
              <a:gsLst>
                <a:gs pos="0">
                  <a:sysClr val="window" lastClr="FFFFFF">
                    <a:lumMod val="85000"/>
                  </a:sysClr>
                </a:gs>
                <a:gs pos="100000">
                  <a:sysClr val="window" lastClr="FFFFFF"/>
                </a:gs>
              </a:gsLst>
              <a:lin ang="2700000" scaled="1"/>
              <a:tileRect/>
            </a:gradFill>
            <a:ln w="254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88900" dist="63500" dir="2700000" algn="tl" rotWithShape="0">
                <a:prstClr val="black">
                  <a:alpha val="25000"/>
                </a:prstClr>
              </a:outerShdw>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5" name="文本框 32"/>
            <p:cNvSpPr txBox="1"/>
            <p:nvPr/>
          </p:nvSpPr>
          <p:spPr>
            <a:xfrm>
              <a:off x="7451426" y="3820353"/>
              <a:ext cx="792991" cy="700816"/>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pPr marL="0" marR="0" lvl="0" indent="0" algn="ctr" defTabSz="95123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rPr>
                <a:t>02</a:t>
              </a:r>
              <a:endParaRPr kumimoji="0" lang="zh-CN" altLang="en-US"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endParaRPr>
            </a:p>
          </p:txBody>
        </p:sp>
      </p:grpSp>
      <p:grpSp>
        <p:nvGrpSpPr>
          <p:cNvPr id="80" name="组合 79"/>
          <p:cNvGrpSpPr/>
          <p:nvPr/>
        </p:nvGrpSpPr>
        <p:grpSpPr>
          <a:xfrm>
            <a:off x="1074953" y="2956311"/>
            <a:ext cx="1786886" cy="1159998"/>
            <a:chOff x="736517" y="2781721"/>
            <a:chExt cx="1787217" cy="1160213"/>
          </a:xfrm>
        </p:grpSpPr>
        <p:sp>
          <p:nvSpPr>
            <p:cNvPr id="81" name="文本框 5"/>
            <p:cNvSpPr txBox="1"/>
            <p:nvPr/>
          </p:nvSpPr>
          <p:spPr>
            <a:xfrm>
              <a:off x="736517" y="2781721"/>
              <a:ext cx="1787217" cy="922191"/>
            </a:xfrm>
            <a:prstGeom prst="rect">
              <a:avLst/>
            </a:prstGeom>
            <a:noFill/>
          </p:spPr>
          <p:txBody>
            <a:bodyPr wrap="square" rtlCol="0">
              <a:spAutoFit/>
            </a:bodyPr>
            <a:lstStyle/>
            <a:p>
              <a:pPr algn="ctr" defTabSz="951230"/>
              <a:r>
                <a:rPr lang="zh-CN" altLang="en-US" sz="5400" dirty="0">
                  <a:solidFill>
                    <a:srgbClr val="0066CC"/>
                  </a:solidFill>
                  <a:effectLst>
                    <a:innerShdw blurRad="63500" dist="38100" dir="13500000">
                      <a:prstClr val="black">
                        <a:alpha val="50000"/>
                      </a:prstClr>
                    </a:innerShdw>
                  </a:effectLst>
                  <a:latin typeface="微软雅黑" panose="020B0503020204020204" charset="-122"/>
                </a:rPr>
                <a:t>目录</a:t>
              </a:r>
              <a:endParaRPr lang="zh-CN" altLang="en-US" sz="5400" dirty="0">
                <a:solidFill>
                  <a:srgbClr val="0066CC"/>
                </a:solidFill>
                <a:effectLst>
                  <a:innerShdw blurRad="63500" dist="38100" dir="13500000">
                    <a:prstClr val="black">
                      <a:alpha val="50000"/>
                    </a:prstClr>
                  </a:innerShdw>
                </a:effectLst>
                <a:latin typeface="微软雅黑" panose="020B0503020204020204" charset="-122"/>
              </a:endParaRPr>
            </a:p>
          </p:txBody>
        </p:sp>
        <p:sp>
          <p:nvSpPr>
            <p:cNvPr id="82" name="矩形 81"/>
            <p:cNvSpPr/>
            <p:nvPr/>
          </p:nvSpPr>
          <p:spPr>
            <a:xfrm>
              <a:off x="864787" y="3573566"/>
              <a:ext cx="1497330" cy="368368"/>
            </a:xfrm>
            <a:prstGeom prst="rect">
              <a:avLst/>
            </a:prstGeom>
          </p:spPr>
          <p:txBody>
            <a:bodyPr wrap="square">
              <a:spAutoFit/>
            </a:bodyPr>
            <a:lstStyle/>
            <a:p>
              <a:pPr algn="ctr" defTabSz="951230">
                <a:defRPr/>
              </a:pPr>
              <a:r>
                <a:rPr lang="en-US" altLang="zh-CN" dirty="0">
                  <a:solidFill>
                    <a:srgbClr val="0066CC"/>
                  </a:solidFill>
                  <a:latin typeface="Calibri" panose="020F0502020204030204"/>
                  <a:ea typeface="宋体" panose="02010600030101010101" pitchFamily="2" charset="-122"/>
                </a:rPr>
                <a:t>CONTENTS</a:t>
              </a:r>
              <a:endParaRPr lang="zh-CN" altLang="en-US" dirty="0">
                <a:solidFill>
                  <a:srgbClr val="0066CC"/>
                </a:solidFill>
                <a:latin typeface="Calibri" panose="020F0502020204030204"/>
                <a:ea typeface="宋体" panose="02010600030101010101" pitchFamily="2" charset="-122"/>
              </a:endParaRPr>
            </a:p>
          </p:txBody>
        </p:sp>
      </p:grpSp>
      <p:grpSp>
        <p:nvGrpSpPr>
          <p:cNvPr id="83" name="组合 82"/>
          <p:cNvGrpSpPr/>
          <p:nvPr/>
        </p:nvGrpSpPr>
        <p:grpSpPr>
          <a:xfrm>
            <a:off x="2642546" y="1251294"/>
            <a:ext cx="2424436" cy="676425"/>
            <a:chOff x="2232645" y="1023913"/>
            <a:chExt cx="2424885" cy="676550"/>
          </a:xfrm>
        </p:grpSpPr>
        <p:sp>
          <p:nvSpPr>
            <p:cNvPr id="84" name="文本框 33"/>
            <p:cNvSpPr txBox="1"/>
            <p:nvPr/>
          </p:nvSpPr>
          <p:spPr>
            <a:xfrm>
              <a:off x="2232645" y="1023913"/>
              <a:ext cx="2424885" cy="437596"/>
            </a:xfrm>
            <a:prstGeom prst="rect">
              <a:avLst/>
            </a:prstGeom>
            <a:noFill/>
          </p:spPr>
          <p:txBody>
            <a:bodyPr wrap="square" rtlCol="0">
              <a:spAutoFit/>
            </a:bodyPr>
            <a:lstStyle/>
            <a:p>
              <a:pPr algn="ctr" defTabSz="951230">
                <a:lnSpc>
                  <a:spcPts val="2700"/>
                </a:lnSpc>
                <a:spcBef>
                  <a:spcPts val="0"/>
                </a:spcBef>
                <a:spcAft>
                  <a:spcPts val="0"/>
                </a:spcAft>
                <a:buClrTx/>
                <a:buSzTx/>
                <a:buFontTx/>
                <a:defRPr/>
              </a:pPr>
              <a:r>
                <a:rPr lang="zh-CN" altLang="zh-CN" sz="2200" b="1" kern="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mn-lt"/>
                </a:rPr>
                <a:t>文件出台背景</a:t>
              </a:r>
              <a:endParaRPr lang="zh-CN" altLang="zh-CN" sz="2200" b="1" kern="0" noProof="0" dirty="0">
                <a:ln>
                  <a:noFill/>
                </a:ln>
                <a:solidFill>
                  <a:srgbClr val="005AB4"/>
                </a:solidFill>
                <a:effectLst/>
                <a:uLnTx/>
                <a:uFillTx/>
                <a:latin typeface="微软雅黑" panose="020B0503020204020204" charset="-122"/>
                <a:ea typeface="微软雅黑" panose="020B0503020204020204" charset="-122"/>
                <a:sym typeface="+mn-lt"/>
              </a:endParaRPr>
            </a:p>
          </p:txBody>
        </p:sp>
        <p:sp>
          <p:nvSpPr>
            <p:cNvPr id="85" name="TextBox 84"/>
            <p:cNvSpPr txBox="1"/>
            <p:nvPr/>
          </p:nvSpPr>
          <p:spPr>
            <a:xfrm>
              <a:off x="2520677" y="1447686"/>
              <a:ext cx="2016224" cy="252777"/>
            </a:xfrm>
            <a:prstGeom prst="rect">
              <a:avLst/>
            </a:prstGeom>
            <a:noFill/>
          </p:spPr>
          <p:txBody>
            <a:bodyPr wrap="square" rtlCol="0">
              <a:spAutoFit/>
            </a:bodyPr>
            <a:lstStyle/>
            <a:p>
              <a:pPr defTabSz="951230"/>
              <a:endParaRPr lang="zh-CN" altLang="en-US" sz="1050" b="1" dirty="0">
                <a:solidFill>
                  <a:prstClr val="black">
                    <a:lumMod val="65000"/>
                    <a:lumOff val="35000"/>
                  </a:prstClr>
                </a:solidFill>
                <a:latin typeface="微软雅黑" panose="020B0503020204020204" charset="-122"/>
              </a:endParaRPr>
            </a:p>
          </p:txBody>
        </p:sp>
      </p:grpSp>
      <p:cxnSp>
        <p:nvCxnSpPr>
          <p:cNvPr id="2" name="直接连接符 1"/>
          <p:cNvCxnSpPr/>
          <p:nvPr/>
        </p:nvCxnSpPr>
        <p:spPr>
          <a:xfrm flipV="1">
            <a:off x="9911961" y="2524293"/>
            <a:ext cx="1905" cy="802651"/>
          </a:xfrm>
          <a:prstGeom prst="line">
            <a:avLst/>
          </a:prstGeom>
          <a:noFill/>
          <a:ln w="25400" cap="flat" cmpd="sng" algn="ctr">
            <a:solidFill>
              <a:sysClr val="window" lastClr="FFFFFF"/>
            </a:solidFill>
            <a:prstDash val="solid"/>
            <a:tailEnd type="oval" w="lg" len="lg"/>
          </a:ln>
          <a:effectLst>
            <a:outerShdw blurRad="50800" dist="38100" dir="2700000" algn="tl" rotWithShape="0">
              <a:prstClr val="black">
                <a:alpha val="20000"/>
              </a:prstClr>
            </a:outerShdw>
          </a:effectLst>
        </p:spPr>
      </p:cxnSp>
      <p:grpSp>
        <p:nvGrpSpPr>
          <p:cNvPr id="86" name="组合 85"/>
          <p:cNvGrpSpPr/>
          <p:nvPr/>
        </p:nvGrpSpPr>
        <p:grpSpPr>
          <a:xfrm>
            <a:off x="3938703" y="5013042"/>
            <a:ext cx="2696470" cy="783590"/>
            <a:chOff x="3600797" y="5013970"/>
            <a:chExt cx="2696969" cy="783735"/>
          </a:xfrm>
        </p:grpSpPr>
        <p:sp>
          <p:nvSpPr>
            <p:cNvPr id="87" name="文本框 34"/>
            <p:cNvSpPr txBox="1"/>
            <p:nvPr/>
          </p:nvSpPr>
          <p:spPr>
            <a:xfrm>
              <a:off x="3600797" y="5013970"/>
              <a:ext cx="2696969" cy="78373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charset="-122"/>
                  <a:ea typeface="微软雅黑" panose="020B0503020204020204" charset="-122"/>
                </a:defRPr>
              </a:lvl1pPr>
            </a:lstStyle>
            <a:p>
              <a:pPr marL="0" marR="0" lvl="0" algn="ctr" defTabSz="951230" eaLnBrk="1" fontAlgn="auto" latinLnBrk="0" hangingPunct="1">
                <a:lnSpc>
                  <a:spcPts val="2700"/>
                </a:lnSpc>
                <a:spcBef>
                  <a:spcPts val="0"/>
                </a:spcBef>
                <a:spcAft>
                  <a:spcPts val="0"/>
                </a:spcAft>
                <a:buClrTx/>
                <a:buSzTx/>
                <a:buFontTx/>
                <a:buNone/>
                <a:defRPr/>
              </a:pPr>
              <a:r>
                <a:rPr lang="zh-CN" altLang="zh-CN" b="1" kern="0" noProof="0" dirty="0">
                  <a:ln>
                    <a:noFill/>
                  </a:ln>
                  <a:solidFill>
                    <a:prstClr val="black">
                      <a:lumMod val="65000"/>
                      <a:lumOff val="35000"/>
                    </a:prstClr>
                  </a:solidFill>
                  <a:effectLst/>
                  <a:uLnTx/>
                  <a:uFillTx/>
                  <a:sym typeface="+mn-lt"/>
                </a:rPr>
                <a:t>工作要求、目标、任务</a:t>
              </a:r>
              <a:endParaRPr kumimoji="0" lang="zh-CN" altLang="zh-CN" b="1" i="0" u="none" strike="noStrike" kern="0" cap="none" spc="0" normalizeH="0" baseline="0" noProof="0" dirty="0">
                <a:ln>
                  <a:noFill/>
                </a:ln>
                <a:solidFill>
                  <a:prstClr val="black">
                    <a:lumMod val="65000"/>
                    <a:lumOff val="35000"/>
                  </a:prstClr>
                </a:solidFill>
                <a:effectLst/>
                <a:uLnTx/>
                <a:uFillTx/>
              </a:endParaRPr>
            </a:p>
          </p:txBody>
        </p:sp>
        <p:sp>
          <p:nvSpPr>
            <p:cNvPr id="88" name="TextBox 87"/>
            <p:cNvSpPr txBox="1"/>
            <p:nvPr/>
          </p:nvSpPr>
          <p:spPr>
            <a:xfrm>
              <a:off x="3815568" y="5416990"/>
              <a:ext cx="2430231" cy="252777"/>
            </a:xfrm>
            <a:prstGeom prst="rect">
              <a:avLst/>
            </a:prstGeom>
            <a:noFill/>
          </p:spPr>
          <p:txBody>
            <a:bodyPr wrap="square" rtlCol="0">
              <a:spAutoFit/>
            </a:bodyPr>
            <a:lstStyle>
              <a:defPPr>
                <a:defRPr lang="zh-CN"/>
              </a:defPPr>
              <a:lvl1pPr>
                <a:defRPr sz="1050">
                  <a:solidFill>
                    <a:schemeClr val="bg1"/>
                  </a:solidFill>
                  <a:latin typeface="微软雅黑" panose="020B0503020204020204" charset="-122"/>
                  <a:ea typeface="微软雅黑" panose="020B0503020204020204" charset="-122"/>
                </a:defRPr>
              </a:lvl1pPr>
            </a:lstStyle>
            <a:p>
              <a:pPr marL="0" marR="0" lvl="0" indent="0" defTabSz="95123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grpSp>
        <p:nvGrpSpPr>
          <p:cNvPr id="89" name="组合 88"/>
          <p:cNvGrpSpPr/>
          <p:nvPr/>
        </p:nvGrpSpPr>
        <p:grpSpPr>
          <a:xfrm>
            <a:off x="5304564" y="1251294"/>
            <a:ext cx="3144010" cy="656237"/>
            <a:chOff x="5112965" y="837506"/>
            <a:chExt cx="3144592" cy="656359"/>
          </a:xfrm>
        </p:grpSpPr>
        <p:sp>
          <p:nvSpPr>
            <p:cNvPr id="90" name="文本框 33"/>
            <p:cNvSpPr txBox="1"/>
            <p:nvPr/>
          </p:nvSpPr>
          <p:spPr>
            <a:xfrm>
              <a:off x="5112965" y="837506"/>
              <a:ext cx="3144592" cy="437596"/>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charset="-122"/>
                  <a:ea typeface="微软雅黑" panose="020B0503020204020204" charset="-122"/>
                </a:defRPr>
              </a:lvl1pPr>
            </a:lstStyle>
            <a:p>
              <a:pPr lvl="0" algn="ctr" defTabSz="951230">
                <a:lnSpc>
                  <a:spcPts val="2700"/>
                </a:lnSpc>
                <a:spcBef>
                  <a:spcPts val="0"/>
                </a:spcBef>
                <a:spcAft>
                  <a:spcPts val="0"/>
                </a:spcAft>
                <a:buClrTx/>
                <a:buSzTx/>
                <a:buFontTx/>
                <a:defRPr/>
              </a:pPr>
              <a:r>
                <a:rPr lang="zh-CN" altLang="zh-CN" b="1" kern="0" noProof="0" dirty="0">
                  <a:ln>
                    <a:noFill/>
                  </a:ln>
                  <a:solidFill>
                    <a:prstClr val="black">
                      <a:lumMod val="65000"/>
                      <a:lumOff val="35000"/>
                    </a:prstClr>
                  </a:solidFill>
                  <a:effectLst/>
                  <a:uLnTx/>
                  <a:uFillTx/>
                  <a:sym typeface="+mn-lt"/>
                </a:rPr>
                <a:t>文件依据</a:t>
              </a:r>
              <a:endParaRPr lang="zh-CN" altLang="zh-CN" b="1" kern="0" noProof="0" dirty="0">
                <a:ln>
                  <a:noFill/>
                </a:ln>
                <a:solidFill>
                  <a:prstClr val="black">
                    <a:lumMod val="65000"/>
                    <a:lumOff val="35000"/>
                  </a:prstClr>
                </a:solidFill>
                <a:effectLst/>
                <a:uLnTx/>
                <a:uFillTx/>
                <a:sym typeface="+mn-lt"/>
              </a:endParaRPr>
            </a:p>
          </p:txBody>
        </p:sp>
        <p:sp>
          <p:nvSpPr>
            <p:cNvPr id="91" name="文本框 33"/>
            <p:cNvSpPr txBox="1"/>
            <p:nvPr/>
          </p:nvSpPr>
          <p:spPr>
            <a:xfrm>
              <a:off x="5575010" y="1241088"/>
              <a:ext cx="2388199" cy="252777"/>
            </a:xfrm>
            <a:prstGeom prst="rect">
              <a:avLst/>
            </a:prstGeom>
            <a:noFill/>
          </p:spPr>
          <p:txBody>
            <a:bodyPr wrap="square" rtlCol="0">
              <a:spAutoFit/>
            </a:bodyPr>
            <a:lstStyle>
              <a:defPPr>
                <a:defRPr lang="zh-CN"/>
              </a:defPPr>
              <a:lvl1pPr>
                <a:defRPr sz="1050">
                  <a:solidFill>
                    <a:schemeClr val="bg1"/>
                  </a:solidFill>
                  <a:latin typeface="微软雅黑" panose="020B0503020204020204" charset="-122"/>
                  <a:ea typeface="微软雅黑" panose="020B0503020204020204" charset="-122"/>
                </a:defRPr>
              </a:lvl1pPr>
            </a:lstStyle>
            <a:p>
              <a:pPr marL="0" marR="0" lvl="0" indent="0" defTabSz="95123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grpSp>
        <p:nvGrpSpPr>
          <p:cNvPr id="92" name="组合 91"/>
          <p:cNvGrpSpPr/>
          <p:nvPr/>
        </p:nvGrpSpPr>
        <p:grpSpPr>
          <a:xfrm>
            <a:off x="7024886" y="5013043"/>
            <a:ext cx="2875425" cy="661912"/>
            <a:chOff x="6687552" y="5013970"/>
            <a:chExt cx="2875957" cy="662036"/>
          </a:xfrm>
        </p:grpSpPr>
        <p:sp>
          <p:nvSpPr>
            <p:cNvPr id="93" name="文本框 33"/>
            <p:cNvSpPr txBox="1"/>
            <p:nvPr/>
          </p:nvSpPr>
          <p:spPr>
            <a:xfrm>
              <a:off x="6687552" y="5013970"/>
              <a:ext cx="2875957" cy="437597"/>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charset="-122"/>
                  <a:ea typeface="微软雅黑" panose="020B0503020204020204" charset="-122"/>
                </a:defRPr>
              </a:lvl1pPr>
            </a:lstStyle>
            <a:p>
              <a:pPr marL="0" marR="0" lvl="0" algn="ctr" defTabSz="951230" fontAlgn="auto">
                <a:lnSpc>
                  <a:spcPts val="2700"/>
                </a:lnSpc>
                <a:spcBef>
                  <a:spcPts val="0"/>
                </a:spcBef>
                <a:spcAft>
                  <a:spcPts val="0"/>
                </a:spcAft>
                <a:buClrTx/>
                <a:buSzTx/>
                <a:buFontTx/>
                <a:buNone/>
                <a:defRPr/>
              </a:pPr>
              <a:r>
                <a:rPr lang="zh-CN" altLang="zh-CN" b="1" kern="0" noProof="0" dirty="0">
                  <a:ln>
                    <a:noFill/>
                  </a:ln>
                  <a:solidFill>
                    <a:prstClr val="black">
                      <a:lumMod val="65000"/>
                      <a:lumOff val="35000"/>
                    </a:prstClr>
                  </a:solidFill>
                  <a:effectLst/>
                  <a:uLnTx/>
                  <a:uFillTx/>
                  <a:sym typeface="+mn-lt"/>
                </a:rPr>
                <a:t>文件执行的范围</a:t>
              </a:r>
              <a:endParaRPr lang="zh-CN" altLang="zh-CN" b="1" kern="0" noProof="0" dirty="0">
                <a:ln>
                  <a:noFill/>
                </a:ln>
                <a:solidFill>
                  <a:prstClr val="black">
                    <a:lumMod val="65000"/>
                    <a:lumOff val="35000"/>
                  </a:prstClr>
                </a:solidFill>
                <a:effectLst/>
                <a:uLnTx/>
                <a:uFillTx/>
                <a:sym typeface="+mn-ea"/>
              </a:endParaRPr>
            </a:p>
          </p:txBody>
        </p:sp>
        <p:sp>
          <p:nvSpPr>
            <p:cNvPr id="94" name="文本框 33"/>
            <p:cNvSpPr txBox="1"/>
            <p:nvPr/>
          </p:nvSpPr>
          <p:spPr>
            <a:xfrm>
              <a:off x="6971221" y="5423229"/>
              <a:ext cx="2424512" cy="252777"/>
            </a:xfrm>
            <a:prstGeom prst="rect">
              <a:avLst/>
            </a:prstGeom>
            <a:noFill/>
          </p:spPr>
          <p:txBody>
            <a:bodyPr wrap="square" rtlCol="0">
              <a:spAutoFit/>
            </a:bodyPr>
            <a:lstStyle>
              <a:defPPr>
                <a:defRPr lang="zh-CN"/>
              </a:defPPr>
              <a:lvl1pPr>
                <a:defRPr sz="1050">
                  <a:solidFill>
                    <a:schemeClr val="bg1"/>
                  </a:solidFill>
                  <a:latin typeface="微软雅黑" panose="020B0503020204020204" charset="-122"/>
                  <a:ea typeface="微软雅黑" panose="020B0503020204020204" charset="-122"/>
                </a:defRPr>
              </a:lvl1pPr>
            </a:lstStyle>
            <a:p>
              <a:pPr marL="0" marR="0" lvl="0" indent="0" defTabSz="95123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grpSp>
        <p:nvGrpSpPr>
          <p:cNvPr id="4" name="组合 3"/>
          <p:cNvGrpSpPr/>
          <p:nvPr/>
        </p:nvGrpSpPr>
        <p:grpSpPr>
          <a:xfrm>
            <a:off x="9547538" y="1904647"/>
            <a:ext cx="713390" cy="785350"/>
            <a:chOff x="7414667" y="3750264"/>
            <a:chExt cx="871639" cy="871129"/>
          </a:xfrm>
        </p:grpSpPr>
        <p:sp>
          <p:nvSpPr>
            <p:cNvPr id="5" name="椭圆 4"/>
            <p:cNvSpPr/>
            <p:nvPr/>
          </p:nvSpPr>
          <p:spPr>
            <a:xfrm>
              <a:off x="7414667" y="3750264"/>
              <a:ext cx="871129" cy="871129"/>
            </a:xfrm>
            <a:prstGeom prst="ellipse">
              <a:avLst/>
            </a:prstGeom>
            <a:gradFill flip="none" rotWithShape="1">
              <a:gsLst>
                <a:gs pos="0">
                  <a:sysClr val="window" lastClr="FFFFFF">
                    <a:lumMod val="85000"/>
                  </a:sysClr>
                </a:gs>
                <a:gs pos="100000">
                  <a:sysClr val="window" lastClr="FFFFFF"/>
                </a:gs>
              </a:gsLst>
              <a:lin ang="2700000" scaled="1"/>
              <a:tileRect/>
            </a:gradFill>
            <a:ln w="254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88900" dist="63500" dir="2700000" algn="tl" rotWithShape="0">
                <a:prstClr val="black">
                  <a:alpha val="25000"/>
                </a:prstClr>
              </a:outerShdw>
            </a:effectLst>
          </p:spPr>
          <p:txBody>
            <a:bodyPr rtlCol="0" anchor="ctr"/>
            <a:lstStyle/>
            <a:p>
              <a:pPr marL="0" marR="0" lvl="0" indent="0" algn="ctr" defTabSz="951230" eaLnBrk="1" fontAlgn="auto" latinLnBrk="0" hangingPunct="1">
                <a:lnSpc>
                  <a:spcPct val="100000"/>
                </a:lnSpc>
                <a:spcBef>
                  <a:spcPts val="0"/>
                </a:spcBef>
                <a:spcAft>
                  <a:spcPts val="0"/>
                </a:spcAft>
                <a:buClrTx/>
                <a:buSzTx/>
                <a:buFontTx/>
                <a:buNone/>
                <a:defRPr/>
              </a:pPr>
              <a:endParaRPr kumimoji="0" lang="zh-CN" altLang="en-US" sz="19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23"/>
            <p:cNvSpPr txBox="1"/>
            <p:nvPr/>
          </p:nvSpPr>
          <p:spPr>
            <a:xfrm>
              <a:off x="7493315" y="3896023"/>
              <a:ext cx="792991" cy="578982"/>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pPr marL="0" marR="0" lvl="0" indent="0" algn="ctr" defTabSz="95123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rPr>
                <a:t>05</a:t>
              </a:r>
              <a:endParaRPr kumimoji="0" lang="en-US" altLang="zh-CN" sz="2800" b="0" i="0" u="none" strike="noStrike" kern="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charset="-122"/>
                <a:ea typeface="微软雅黑" panose="020B0503020204020204" charset="-122"/>
              </a:endParaRPr>
            </a:p>
          </p:txBody>
        </p:sp>
      </p:grpSp>
      <p:grpSp>
        <p:nvGrpSpPr>
          <p:cNvPr id="7" name="组合 6"/>
          <p:cNvGrpSpPr/>
          <p:nvPr/>
        </p:nvGrpSpPr>
        <p:grpSpPr>
          <a:xfrm>
            <a:off x="8375490" y="1251294"/>
            <a:ext cx="3144010" cy="656237"/>
            <a:chOff x="5112965" y="837506"/>
            <a:chExt cx="3144592" cy="656359"/>
          </a:xfrm>
        </p:grpSpPr>
        <p:sp>
          <p:nvSpPr>
            <p:cNvPr id="8" name="文本框 33"/>
            <p:cNvSpPr txBox="1"/>
            <p:nvPr/>
          </p:nvSpPr>
          <p:spPr>
            <a:xfrm>
              <a:off x="5112965" y="837506"/>
              <a:ext cx="3144592" cy="437596"/>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charset="-122"/>
                  <a:ea typeface="微软雅黑" panose="020B0503020204020204" charset="-122"/>
                </a:defRPr>
              </a:lvl1pPr>
            </a:lstStyle>
            <a:p>
              <a:pPr marL="0" marR="0" lvl="0" algn="ctr" defTabSz="951230" eaLnBrk="1" fontAlgn="auto" latinLnBrk="0" hangingPunct="1">
                <a:lnSpc>
                  <a:spcPts val="2700"/>
                </a:lnSpc>
                <a:spcBef>
                  <a:spcPts val="0"/>
                </a:spcBef>
                <a:spcAft>
                  <a:spcPts val="0"/>
                </a:spcAft>
                <a:buClrTx/>
                <a:buSzTx/>
                <a:buFontTx/>
                <a:buNone/>
                <a:defRPr/>
              </a:pPr>
              <a:r>
                <a:rPr lang="zh-CN" altLang="zh-CN" b="1" kern="0" noProof="0" dirty="0">
                  <a:ln>
                    <a:noFill/>
                  </a:ln>
                  <a:solidFill>
                    <a:prstClr val="black">
                      <a:lumMod val="65000"/>
                      <a:lumOff val="35000"/>
                    </a:prstClr>
                  </a:solidFill>
                  <a:effectLst/>
                  <a:uLnTx/>
                  <a:uFillTx/>
                  <a:sym typeface="+mn-lt"/>
                </a:rPr>
                <a:t>核心或重点内容解读</a:t>
              </a:r>
              <a:endParaRPr kumimoji="0" lang="zh-CN" altLang="zh-CN"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sp>
          <p:nvSpPr>
            <p:cNvPr id="9" name="文本框 33"/>
            <p:cNvSpPr txBox="1"/>
            <p:nvPr/>
          </p:nvSpPr>
          <p:spPr>
            <a:xfrm>
              <a:off x="5575010" y="1241088"/>
              <a:ext cx="2388199" cy="252777"/>
            </a:xfrm>
            <a:prstGeom prst="rect">
              <a:avLst/>
            </a:prstGeom>
            <a:noFill/>
          </p:spPr>
          <p:txBody>
            <a:bodyPr wrap="square" rtlCol="0">
              <a:spAutoFit/>
            </a:bodyPr>
            <a:lstStyle>
              <a:defPPr>
                <a:defRPr lang="zh-CN"/>
              </a:defPPr>
              <a:lvl1pPr>
                <a:defRPr sz="1050">
                  <a:solidFill>
                    <a:schemeClr val="bg1"/>
                  </a:solidFill>
                  <a:latin typeface="微软雅黑" panose="020B0503020204020204" charset="-122"/>
                  <a:ea typeface="微软雅黑" panose="020B0503020204020204" charset="-122"/>
                </a:defRPr>
              </a:lvl1pPr>
            </a:lstStyle>
            <a:p>
              <a:pPr marL="0" marR="0" lvl="0" indent="0" defTabSz="95123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barn(inVertical)">
                                      <p:cBhvr>
                                        <p:cTn id="13" dur="500"/>
                                        <p:tgtEl>
                                          <p:spTgt spid="8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1500"/>
                            </p:stCondLst>
                            <p:childTnLst>
                              <p:par>
                                <p:cTn id="21" presetID="21" presetClass="entr" presetSubtype="1"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heel(1)">
                                      <p:cBhvr>
                                        <p:cTn id="23" dur="500"/>
                                        <p:tgtEl>
                                          <p:spTgt spid="53"/>
                                        </p:tgtEl>
                                      </p:cBhvr>
                                    </p:animEffect>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fltVal val="0"/>
                                          </p:val>
                                        </p:tav>
                                        <p:tav tm="100000">
                                          <p:val>
                                            <p:strVal val="#ppt_w"/>
                                          </p:val>
                                        </p:tav>
                                      </p:tavLst>
                                    </p:anim>
                                    <p:anim calcmode="lin" valueType="num">
                                      <p:cBhvr>
                                        <p:cTn id="28" dur="500" fill="hold"/>
                                        <p:tgtEl>
                                          <p:spTgt spid="64"/>
                                        </p:tgtEl>
                                        <p:attrNameLst>
                                          <p:attrName>ppt_h</p:attrName>
                                        </p:attrNameLst>
                                      </p:cBhvr>
                                      <p:tavLst>
                                        <p:tav tm="0">
                                          <p:val>
                                            <p:fltVal val="0"/>
                                          </p:val>
                                        </p:tav>
                                        <p:tav tm="100000">
                                          <p:val>
                                            <p:strVal val="#ppt_h"/>
                                          </p:val>
                                        </p:tav>
                                      </p:tavLst>
                                    </p:anim>
                                    <p:anim calcmode="lin" valueType="num">
                                      <p:cBhvr>
                                        <p:cTn id="29" dur="500" fill="hold"/>
                                        <p:tgtEl>
                                          <p:spTgt spid="64"/>
                                        </p:tgtEl>
                                        <p:attrNameLst>
                                          <p:attrName>style.rotation</p:attrName>
                                        </p:attrNameLst>
                                      </p:cBhvr>
                                      <p:tavLst>
                                        <p:tav tm="0">
                                          <p:val>
                                            <p:fltVal val="90"/>
                                          </p:val>
                                        </p:tav>
                                        <p:tav tm="100000">
                                          <p:val>
                                            <p:fltVal val="0"/>
                                          </p:val>
                                        </p:tav>
                                      </p:tavLst>
                                    </p:anim>
                                    <p:animEffect transition="in" filter="fade">
                                      <p:cBhvr>
                                        <p:cTn id="30" dur="500"/>
                                        <p:tgtEl>
                                          <p:spTgt spid="64"/>
                                        </p:tgtEl>
                                      </p:cBhvr>
                                    </p:animEffect>
                                  </p:childTnLst>
                                </p:cTn>
                              </p:par>
                            </p:childTnLst>
                          </p:cTn>
                        </p:par>
                        <p:par>
                          <p:cTn id="31" fill="hold">
                            <p:stCondLst>
                              <p:cond delay="2500"/>
                            </p:stCondLst>
                            <p:childTnLst>
                              <p:par>
                                <p:cTn id="32" presetID="31" presetClass="entr" presetSubtype="0"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anim calcmode="lin" valueType="num">
                                      <p:cBhvr>
                                        <p:cTn id="36" dur="500" fill="hold"/>
                                        <p:tgtEl>
                                          <p:spTgt spid="83"/>
                                        </p:tgtEl>
                                        <p:attrNameLst>
                                          <p:attrName>style.rotation</p:attrName>
                                        </p:attrNameLst>
                                      </p:cBhvr>
                                      <p:tavLst>
                                        <p:tav tm="0">
                                          <p:val>
                                            <p:fltVal val="90"/>
                                          </p:val>
                                        </p:tav>
                                        <p:tav tm="100000">
                                          <p:val>
                                            <p:fltVal val="0"/>
                                          </p:val>
                                        </p:tav>
                                      </p:tavLst>
                                    </p:anim>
                                    <p:animEffect transition="in" filter="fade">
                                      <p:cBhvr>
                                        <p:cTn id="37" dur="500"/>
                                        <p:tgtEl>
                                          <p:spTgt spid="83"/>
                                        </p:tgtEl>
                                      </p:cBhvr>
                                    </p:animEffect>
                                  </p:childTnLst>
                                </p:cTn>
                              </p:par>
                            </p:childTnLst>
                          </p:cTn>
                        </p:par>
                        <p:par>
                          <p:cTn id="38" fill="hold">
                            <p:stCondLst>
                              <p:cond delay="3000"/>
                            </p:stCondLst>
                            <p:childTnLst>
                              <p:par>
                                <p:cTn id="39" presetID="21" presetClass="entr" presetSubtype="1"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heel(1)">
                                      <p:cBhvr>
                                        <p:cTn id="41" dur="500"/>
                                        <p:tgtEl>
                                          <p:spTgt spid="51"/>
                                        </p:tgtEl>
                                      </p:cBhvr>
                                    </p:animEffect>
                                  </p:childTnLst>
                                </p:cTn>
                              </p:par>
                            </p:childTnLst>
                          </p:cTn>
                        </p:par>
                        <p:par>
                          <p:cTn id="42" fill="hold">
                            <p:stCondLst>
                              <p:cond delay="3500"/>
                            </p:stCondLst>
                            <p:childTnLst>
                              <p:par>
                                <p:cTn id="43" presetID="31"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p:cTn id="45" dur="500" fill="hold"/>
                                        <p:tgtEl>
                                          <p:spTgt spid="73"/>
                                        </p:tgtEl>
                                        <p:attrNameLst>
                                          <p:attrName>ppt_w</p:attrName>
                                        </p:attrNameLst>
                                      </p:cBhvr>
                                      <p:tavLst>
                                        <p:tav tm="0">
                                          <p:val>
                                            <p:fltVal val="0"/>
                                          </p:val>
                                        </p:tav>
                                        <p:tav tm="100000">
                                          <p:val>
                                            <p:strVal val="#ppt_w"/>
                                          </p:val>
                                        </p:tav>
                                      </p:tavLst>
                                    </p:anim>
                                    <p:anim calcmode="lin" valueType="num">
                                      <p:cBhvr>
                                        <p:cTn id="46" dur="500" fill="hold"/>
                                        <p:tgtEl>
                                          <p:spTgt spid="73"/>
                                        </p:tgtEl>
                                        <p:attrNameLst>
                                          <p:attrName>ppt_h</p:attrName>
                                        </p:attrNameLst>
                                      </p:cBhvr>
                                      <p:tavLst>
                                        <p:tav tm="0">
                                          <p:val>
                                            <p:fltVal val="0"/>
                                          </p:val>
                                        </p:tav>
                                        <p:tav tm="100000">
                                          <p:val>
                                            <p:strVal val="#ppt_h"/>
                                          </p:val>
                                        </p:tav>
                                      </p:tavLst>
                                    </p:anim>
                                    <p:anim calcmode="lin" valueType="num">
                                      <p:cBhvr>
                                        <p:cTn id="47" dur="500" fill="hold"/>
                                        <p:tgtEl>
                                          <p:spTgt spid="73"/>
                                        </p:tgtEl>
                                        <p:attrNameLst>
                                          <p:attrName>style.rotation</p:attrName>
                                        </p:attrNameLst>
                                      </p:cBhvr>
                                      <p:tavLst>
                                        <p:tav tm="0">
                                          <p:val>
                                            <p:fltVal val="90"/>
                                          </p:val>
                                        </p:tav>
                                        <p:tav tm="100000">
                                          <p:val>
                                            <p:fltVal val="0"/>
                                          </p:val>
                                        </p:tav>
                                      </p:tavLst>
                                    </p:anim>
                                    <p:animEffect transition="in" filter="fade">
                                      <p:cBhvr>
                                        <p:cTn id="48" dur="500"/>
                                        <p:tgtEl>
                                          <p:spTgt spid="73"/>
                                        </p:tgtEl>
                                      </p:cBhvr>
                                    </p:animEffect>
                                  </p:childTnLst>
                                </p:cTn>
                              </p:par>
                            </p:childTnLst>
                          </p:cTn>
                        </p:par>
                        <p:par>
                          <p:cTn id="49" fill="hold">
                            <p:stCondLst>
                              <p:cond delay="4000"/>
                            </p:stCondLst>
                            <p:childTnLst>
                              <p:par>
                                <p:cTn id="50" presetID="31" presetClass="entr" presetSubtype="0"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p:cTn id="52" dur="500" fill="hold"/>
                                        <p:tgtEl>
                                          <p:spTgt spid="86"/>
                                        </p:tgtEl>
                                        <p:attrNameLst>
                                          <p:attrName>ppt_w</p:attrName>
                                        </p:attrNameLst>
                                      </p:cBhvr>
                                      <p:tavLst>
                                        <p:tav tm="0">
                                          <p:val>
                                            <p:fltVal val="0"/>
                                          </p:val>
                                        </p:tav>
                                        <p:tav tm="100000">
                                          <p:val>
                                            <p:strVal val="#ppt_w"/>
                                          </p:val>
                                        </p:tav>
                                      </p:tavLst>
                                    </p:anim>
                                    <p:anim calcmode="lin" valueType="num">
                                      <p:cBhvr>
                                        <p:cTn id="53" dur="500" fill="hold"/>
                                        <p:tgtEl>
                                          <p:spTgt spid="86"/>
                                        </p:tgtEl>
                                        <p:attrNameLst>
                                          <p:attrName>ppt_h</p:attrName>
                                        </p:attrNameLst>
                                      </p:cBhvr>
                                      <p:tavLst>
                                        <p:tav tm="0">
                                          <p:val>
                                            <p:fltVal val="0"/>
                                          </p:val>
                                        </p:tav>
                                        <p:tav tm="100000">
                                          <p:val>
                                            <p:strVal val="#ppt_h"/>
                                          </p:val>
                                        </p:tav>
                                      </p:tavLst>
                                    </p:anim>
                                    <p:anim calcmode="lin" valueType="num">
                                      <p:cBhvr>
                                        <p:cTn id="54" dur="500" fill="hold"/>
                                        <p:tgtEl>
                                          <p:spTgt spid="86"/>
                                        </p:tgtEl>
                                        <p:attrNameLst>
                                          <p:attrName>style.rotation</p:attrName>
                                        </p:attrNameLst>
                                      </p:cBhvr>
                                      <p:tavLst>
                                        <p:tav tm="0">
                                          <p:val>
                                            <p:fltVal val="90"/>
                                          </p:val>
                                        </p:tav>
                                        <p:tav tm="100000">
                                          <p:val>
                                            <p:fltVal val="0"/>
                                          </p:val>
                                        </p:tav>
                                      </p:tavLst>
                                    </p:anim>
                                    <p:animEffect transition="in" filter="fade">
                                      <p:cBhvr>
                                        <p:cTn id="55" dur="500"/>
                                        <p:tgtEl>
                                          <p:spTgt spid="86"/>
                                        </p:tgtEl>
                                      </p:cBhvr>
                                    </p:animEffect>
                                  </p:childTnLst>
                                </p:cTn>
                              </p:par>
                            </p:childTnLst>
                          </p:cTn>
                        </p:par>
                        <p:par>
                          <p:cTn id="56" fill="hold">
                            <p:stCondLst>
                              <p:cond delay="4500"/>
                            </p:stCondLst>
                            <p:childTnLst>
                              <p:par>
                                <p:cTn id="57" presetID="21" presetClass="entr" presetSubtype="1"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heel(1)">
                                      <p:cBhvr>
                                        <p:cTn id="59" dur="500"/>
                                        <p:tgtEl>
                                          <p:spTgt spid="54"/>
                                        </p:tgtEl>
                                      </p:cBhvr>
                                    </p:animEffect>
                                  </p:childTnLst>
                                </p:cTn>
                              </p:par>
                            </p:childTnLst>
                          </p:cTn>
                        </p:par>
                        <p:par>
                          <p:cTn id="60" fill="hold">
                            <p:stCondLst>
                              <p:cond delay="5000"/>
                            </p:stCondLst>
                            <p:childTnLst>
                              <p:par>
                                <p:cTn id="61" presetID="31"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 calcmode="lin" valueType="num">
                                      <p:cBhvr>
                                        <p:cTn id="65" dur="500" fill="hold"/>
                                        <p:tgtEl>
                                          <p:spTgt spid="67"/>
                                        </p:tgtEl>
                                        <p:attrNameLst>
                                          <p:attrName>style.rotation</p:attrName>
                                        </p:attrNameLst>
                                      </p:cBhvr>
                                      <p:tavLst>
                                        <p:tav tm="0">
                                          <p:val>
                                            <p:fltVal val="90"/>
                                          </p:val>
                                        </p:tav>
                                        <p:tav tm="100000">
                                          <p:val>
                                            <p:fltVal val="0"/>
                                          </p:val>
                                        </p:tav>
                                      </p:tavLst>
                                    </p:anim>
                                    <p:animEffect transition="in" filter="fade">
                                      <p:cBhvr>
                                        <p:cTn id="66" dur="500"/>
                                        <p:tgtEl>
                                          <p:spTgt spid="67"/>
                                        </p:tgtEl>
                                      </p:cBhvr>
                                    </p:animEffect>
                                  </p:childTnLst>
                                </p:cTn>
                              </p:par>
                            </p:childTnLst>
                          </p:cTn>
                        </p:par>
                        <p:par>
                          <p:cTn id="67" fill="hold">
                            <p:stCondLst>
                              <p:cond delay="5500"/>
                            </p:stCondLst>
                            <p:childTnLst>
                              <p:par>
                                <p:cTn id="68" presetID="31" presetClass="entr" presetSubtype="0"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 calcmode="lin" valueType="num">
                                      <p:cBhvr>
                                        <p:cTn id="72" dur="500" fill="hold"/>
                                        <p:tgtEl>
                                          <p:spTgt spid="89"/>
                                        </p:tgtEl>
                                        <p:attrNameLst>
                                          <p:attrName>style.rotation</p:attrName>
                                        </p:attrNameLst>
                                      </p:cBhvr>
                                      <p:tavLst>
                                        <p:tav tm="0">
                                          <p:val>
                                            <p:fltVal val="90"/>
                                          </p:val>
                                        </p:tav>
                                        <p:tav tm="100000">
                                          <p:val>
                                            <p:fltVal val="0"/>
                                          </p:val>
                                        </p:tav>
                                      </p:tavLst>
                                    </p:anim>
                                    <p:animEffect transition="in" filter="fade">
                                      <p:cBhvr>
                                        <p:cTn id="73" dur="500"/>
                                        <p:tgtEl>
                                          <p:spTgt spid="89"/>
                                        </p:tgtEl>
                                      </p:cBhvr>
                                    </p:animEffect>
                                  </p:childTnLst>
                                </p:cTn>
                              </p:par>
                            </p:childTnLst>
                          </p:cTn>
                        </p:par>
                        <p:par>
                          <p:cTn id="74" fill="hold">
                            <p:stCondLst>
                              <p:cond delay="6000"/>
                            </p:stCondLst>
                            <p:childTnLst>
                              <p:par>
                                <p:cTn id="75" presetID="21" presetClass="entr" presetSubtype="1"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heel(1)">
                                      <p:cBhvr>
                                        <p:cTn id="77" dur="500"/>
                                        <p:tgtEl>
                                          <p:spTgt spid="52"/>
                                        </p:tgtEl>
                                      </p:cBhvr>
                                    </p:animEffect>
                                  </p:childTnLst>
                                </p:cTn>
                              </p:par>
                            </p:childTnLst>
                          </p:cTn>
                        </p:par>
                        <p:par>
                          <p:cTn id="78" fill="hold">
                            <p:stCondLst>
                              <p:cond delay="6500"/>
                            </p:stCondLst>
                            <p:childTnLst>
                              <p:par>
                                <p:cTn id="79" presetID="31" presetClass="entr" presetSubtype="0" fill="hold"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 calcmode="lin" valueType="num">
                                      <p:cBhvr>
                                        <p:cTn id="83" dur="500" fill="hold"/>
                                        <p:tgtEl>
                                          <p:spTgt spid="70"/>
                                        </p:tgtEl>
                                        <p:attrNameLst>
                                          <p:attrName>style.rotation</p:attrName>
                                        </p:attrNameLst>
                                      </p:cBhvr>
                                      <p:tavLst>
                                        <p:tav tm="0">
                                          <p:val>
                                            <p:fltVal val="90"/>
                                          </p:val>
                                        </p:tav>
                                        <p:tav tm="100000">
                                          <p:val>
                                            <p:fltVal val="0"/>
                                          </p:val>
                                        </p:tav>
                                      </p:tavLst>
                                    </p:anim>
                                    <p:animEffect transition="in" filter="fade">
                                      <p:cBhvr>
                                        <p:cTn id="84" dur="500"/>
                                        <p:tgtEl>
                                          <p:spTgt spid="70"/>
                                        </p:tgtEl>
                                      </p:cBhvr>
                                    </p:animEffect>
                                  </p:childTnLst>
                                </p:cTn>
                              </p:par>
                            </p:childTnLst>
                          </p:cTn>
                        </p:par>
                        <p:par>
                          <p:cTn id="85" fill="hold">
                            <p:stCondLst>
                              <p:cond delay="7000"/>
                            </p:stCondLst>
                            <p:childTnLst>
                              <p:par>
                                <p:cTn id="86" presetID="31" presetClass="entr" presetSubtype="0" fill="hold"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p:cTn id="88" dur="500" fill="hold"/>
                                        <p:tgtEl>
                                          <p:spTgt spid="92"/>
                                        </p:tgtEl>
                                        <p:attrNameLst>
                                          <p:attrName>ppt_w</p:attrName>
                                        </p:attrNameLst>
                                      </p:cBhvr>
                                      <p:tavLst>
                                        <p:tav tm="0">
                                          <p:val>
                                            <p:fltVal val="0"/>
                                          </p:val>
                                        </p:tav>
                                        <p:tav tm="100000">
                                          <p:val>
                                            <p:strVal val="#ppt_w"/>
                                          </p:val>
                                        </p:tav>
                                      </p:tavLst>
                                    </p:anim>
                                    <p:anim calcmode="lin" valueType="num">
                                      <p:cBhvr>
                                        <p:cTn id="89" dur="500" fill="hold"/>
                                        <p:tgtEl>
                                          <p:spTgt spid="92"/>
                                        </p:tgtEl>
                                        <p:attrNameLst>
                                          <p:attrName>ppt_h</p:attrName>
                                        </p:attrNameLst>
                                      </p:cBhvr>
                                      <p:tavLst>
                                        <p:tav tm="0">
                                          <p:val>
                                            <p:fltVal val="0"/>
                                          </p:val>
                                        </p:tav>
                                        <p:tav tm="100000">
                                          <p:val>
                                            <p:strVal val="#ppt_h"/>
                                          </p:val>
                                        </p:tav>
                                      </p:tavLst>
                                    </p:anim>
                                    <p:anim calcmode="lin" valueType="num">
                                      <p:cBhvr>
                                        <p:cTn id="90" dur="500" fill="hold"/>
                                        <p:tgtEl>
                                          <p:spTgt spid="92"/>
                                        </p:tgtEl>
                                        <p:attrNameLst>
                                          <p:attrName>style.rotation</p:attrName>
                                        </p:attrNameLst>
                                      </p:cBhvr>
                                      <p:tavLst>
                                        <p:tav tm="0">
                                          <p:val>
                                            <p:fltVal val="90"/>
                                          </p:val>
                                        </p:tav>
                                        <p:tav tm="100000">
                                          <p:val>
                                            <p:fltVal val="0"/>
                                          </p:val>
                                        </p:tav>
                                      </p:tavLst>
                                    </p:anim>
                                    <p:animEffect transition="in" filter="fade">
                                      <p:cBhvr>
                                        <p:cTn id="91" dur="500"/>
                                        <p:tgtEl>
                                          <p:spTgt spid="92"/>
                                        </p:tgtEl>
                                      </p:cBhvr>
                                    </p:animEffect>
                                  </p:childTnLst>
                                </p:cTn>
                              </p:par>
                            </p:childTnLst>
                          </p:cTn>
                        </p:par>
                        <p:par>
                          <p:cTn id="92" fill="hold">
                            <p:stCondLst>
                              <p:cond delay="7500"/>
                            </p:stCondLst>
                            <p:childTnLst>
                              <p:par>
                                <p:cTn id="93" presetID="21" presetClass="entr" presetSubtype="1"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heel(1)">
                                      <p:cBhvr>
                                        <p:cTn id="95" dur="500"/>
                                        <p:tgtEl>
                                          <p:spTgt spid="2"/>
                                        </p:tgtEl>
                                      </p:cBhvr>
                                    </p:animEffect>
                                  </p:childTnLst>
                                </p:cTn>
                              </p:par>
                            </p:childTnLst>
                          </p:cTn>
                        </p:par>
                        <p:par>
                          <p:cTn id="96" fill="hold">
                            <p:stCondLst>
                              <p:cond delay="8000"/>
                            </p:stCondLst>
                            <p:childTnLst>
                              <p:par>
                                <p:cTn id="97" presetID="31" presetClass="entr" presetSubtype="0"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fltVal val="0"/>
                                          </p:val>
                                        </p:tav>
                                        <p:tav tm="100000">
                                          <p:val>
                                            <p:strVal val="#ppt_w"/>
                                          </p:val>
                                        </p:tav>
                                      </p:tavLst>
                                    </p:anim>
                                    <p:anim calcmode="lin" valueType="num">
                                      <p:cBhvr>
                                        <p:cTn id="100" dur="500" fill="hold"/>
                                        <p:tgtEl>
                                          <p:spTgt spid="4"/>
                                        </p:tgtEl>
                                        <p:attrNameLst>
                                          <p:attrName>ppt_h</p:attrName>
                                        </p:attrNameLst>
                                      </p:cBhvr>
                                      <p:tavLst>
                                        <p:tav tm="0">
                                          <p:val>
                                            <p:fltVal val="0"/>
                                          </p:val>
                                        </p:tav>
                                        <p:tav tm="100000">
                                          <p:val>
                                            <p:strVal val="#ppt_h"/>
                                          </p:val>
                                        </p:tav>
                                      </p:tavLst>
                                    </p:anim>
                                    <p:anim calcmode="lin" valueType="num">
                                      <p:cBhvr>
                                        <p:cTn id="101" dur="500" fill="hold"/>
                                        <p:tgtEl>
                                          <p:spTgt spid="4"/>
                                        </p:tgtEl>
                                        <p:attrNameLst>
                                          <p:attrName>style.rotation</p:attrName>
                                        </p:attrNameLst>
                                      </p:cBhvr>
                                      <p:tavLst>
                                        <p:tav tm="0">
                                          <p:val>
                                            <p:fltVal val="90"/>
                                          </p:val>
                                        </p:tav>
                                        <p:tav tm="100000">
                                          <p:val>
                                            <p:fltVal val="0"/>
                                          </p:val>
                                        </p:tav>
                                      </p:tavLst>
                                    </p:anim>
                                    <p:animEffect transition="in" filter="fade">
                                      <p:cBhvr>
                                        <p:cTn id="102" dur="500"/>
                                        <p:tgtEl>
                                          <p:spTgt spid="4"/>
                                        </p:tgtEl>
                                      </p:cBhvr>
                                    </p:animEffect>
                                  </p:childTnLst>
                                </p:cTn>
                              </p:par>
                            </p:childTnLst>
                          </p:cTn>
                        </p:par>
                        <p:par>
                          <p:cTn id="103" fill="hold">
                            <p:stCondLst>
                              <p:cond delay="8500"/>
                            </p:stCondLst>
                            <p:childTnLst>
                              <p:par>
                                <p:cTn id="104" presetID="31" presetClass="entr" presetSubtype="0" fill="hold" nodeType="afterEffect">
                                  <p:stCondLst>
                                    <p:cond delay="0"/>
                                  </p:stCondLst>
                                  <p:childTnLst>
                                    <p:set>
                                      <p:cBhvr>
                                        <p:cTn id="105" dur="1" fill="hold">
                                          <p:stCondLst>
                                            <p:cond delay="0"/>
                                          </p:stCondLst>
                                        </p:cTn>
                                        <p:tgtEl>
                                          <p:spTgt spid="7"/>
                                        </p:tgtEl>
                                        <p:attrNameLst>
                                          <p:attrName>style.visibility</p:attrName>
                                        </p:attrNameLst>
                                      </p:cBhvr>
                                      <p:to>
                                        <p:strVal val="visible"/>
                                      </p:to>
                                    </p:set>
                                    <p:anim calcmode="lin" valueType="num">
                                      <p:cBhvr>
                                        <p:cTn id="106" dur="500" fill="hold"/>
                                        <p:tgtEl>
                                          <p:spTgt spid="7"/>
                                        </p:tgtEl>
                                        <p:attrNameLst>
                                          <p:attrName>ppt_w</p:attrName>
                                        </p:attrNameLst>
                                      </p:cBhvr>
                                      <p:tavLst>
                                        <p:tav tm="0">
                                          <p:val>
                                            <p:fltVal val="0"/>
                                          </p:val>
                                        </p:tav>
                                        <p:tav tm="100000">
                                          <p:val>
                                            <p:strVal val="#ppt_w"/>
                                          </p:val>
                                        </p:tav>
                                      </p:tavLst>
                                    </p:anim>
                                    <p:anim calcmode="lin" valueType="num">
                                      <p:cBhvr>
                                        <p:cTn id="107" dur="500" fill="hold"/>
                                        <p:tgtEl>
                                          <p:spTgt spid="7"/>
                                        </p:tgtEl>
                                        <p:attrNameLst>
                                          <p:attrName>ppt_h</p:attrName>
                                        </p:attrNameLst>
                                      </p:cBhvr>
                                      <p:tavLst>
                                        <p:tav tm="0">
                                          <p:val>
                                            <p:fltVal val="0"/>
                                          </p:val>
                                        </p:tav>
                                        <p:tav tm="100000">
                                          <p:val>
                                            <p:strVal val="#ppt_h"/>
                                          </p:val>
                                        </p:tav>
                                      </p:tavLst>
                                    </p:anim>
                                    <p:anim calcmode="lin" valueType="num">
                                      <p:cBhvr>
                                        <p:cTn id="108" dur="500" fill="hold"/>
                                        <p:tgtEl>
                                          <p:spTgt spid="7"/>
                                        </p:tgtEl>
                                        <p:attrNameLst>
                                          <p:attrName>style.rotation</p:attrName>
                                        </p:attrNameLst>
                                      </p:cBhvr>
                                      <p:tavLst>
                                        <p:tav tm="0">
                                          <p:val>
                                            <p:fltVal val="90"/>
                                          </p:val>
                                        </p:tav>
                                        <p:tav tm="100000">
                                          <p:val>
                                            <p:fltVal val="0"/>
                                          </p:val>
                                        </p:tav>
                                      </p:tavLst>
                                    </p:anim>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54250" y="1885315"/>
            <a:ext cx="8224520" cy="3577590"/>
          </a:xfrm>
          <a:prstGeom prst="rect">
            <a:avLst/>
          </a:prstGeom>
          <a:noFill/>
        </p:spPr>
        <p:txBody>
          <a:bodyPr wrap="square" rtlCol="0">
            <a:noAutofit/>
          </a:bodyPr>
          <a:p>
            <a:pPr indent="609600" fontAlgn="auto">
              <a:lnSpc>
                <a:spcPct val="150000"/>
              </a:lnSpc>
              <a:extLst>
                <a:ext uri="{35155182-B16C-46BC-9424-99874614C6A1}">
                  <wpsdc:indentchars xmlns:wpsdc="http://www.wps.cn/officeDocument/2017/drawingmlCustomData" val="200" checksum="4158780845"/>
                </a:ext>
              </a:extLst>
            </a:pPr>
            <a:r>
              <a:rPr lang="zh-CN" altLang="en-US" sz="2400">
                <a:latin typeface="仿宋_GB2312" panose="02010609030101010101" charset="-122"/>
                <a:ea typeface="仿宋_GB2312" panose="02010609030101010101" charset="-122"/>
                <a:cs typeface="仿宋_GB2312" panose="02010609030101010101" charset="-122"/>
              </a:rPr>
              <a:t>为深入贯彻落实《山西省营商环境创新提升行动方案》(晋政发〔2022〕16号)文件精神。结合《长治市行政审批服务管理局严格落实项目审批“全代办”工作实施方案》（长审管发〔2022〕8号），为全面创优营商环境，优化投资服务环境，激发高质量、发展新活力，提高项目审批落地效率，建立完善的政务服务体系。</a:t>
            </a:r>
            <a:endParaRPr lang="zh-CN" altLang="en-US" sz="2400">
              <a:latin typeface="仿宋_GB2312" panose="02010609030101010101" charset="-122"/>
              <a:ea typeface="仿宋_GB2312" panose="02010609030101010101" charset="-122"/>
              <a:cs typeface="仿宋_GB2312" panose="02010609030101010101" charset="-122"/>
            </a:endParaRPr>
          </a:p>
        </p:txBody>
      </p:sp>
      <p:sp>
        <p:nvSpPr>
          <p:cNvPr id="5" name="Shape 3624"/>
          <p:cNvSpPr/>
          <p:nvPr/>
        </p:nvSpPr>
        <p:spPr>
          <a:xfrm>
            <a:off x="1449115" y="1158889"/>
            <a:ext cx="339502" cy="339502"/>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005AB4"/>
          </a:solidFill>
          <a:ln w="12700">
            <a:miter lim="400000"/>
          </a:ln>
        </p:spPr>
        <p:txBody>
          <a:bodyPr lIns="38100" tIns="38100" rIns="38100" bIns="38100" anchor="ctr"/>
          <a:lstStyle/>
          <a:p>
            <a:endParaRPr>
              <a:solidFill>
                <a:prstClr val="black"/>
              </a:solidFill>
              <a:cs typeface="+mn-ea"/>
              <a:sym typeface="+mn-lt"/>
            </a:endParaRPr>
          </a:p>
        </p:txBody>
      </p:sp>
      <p:sp>
        <p:nvSpPr>
          <p:cNvPr id="8" name="矩形 7"/>
          <p:cNvSpPr/>
          <p:nvPr/>
        </p:nvSpPr>
        <p:spPr>
          <a:xfrm>
            <a:off x="0" y="2118732"/>
            <a:ext cx="847493" cy="3334214"/>
          </a:xfrm>
          <a:prstGeom prst="rect">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114096" y="297388"/>
            <a:ext cx="3990536" cy="777843"/>
            <a:chOff x="6056710" y="2674658"/>
            <a:chExt cx="3990536" cy="777843"/>
          </a:xfrm>
        </p:grpSpPr>
        <p:sp>
          <p:nvSpPr>
            <p:cNvPr id="29" name="矩形 28"/>
            <p:cNvSpPr/>
            <p:nvPr/>
          </p:nvSpPr>
          <p:spPr>
            <a:xfrm>
              <a:off x="6276315" y="2674658"/>
              <a:ext cx="3535680" cy="768350"/>
            </a:xfrm>
            <a:prstGeom prst="rect">
              <a:avLst/>
            </a:prstGeom>
          </p:spPr>
          <p:txBody>
            <a:bodyPr wrap="none">
              <a:spAutoFit/>
            </a:bodyPr>
            <a:lstStyle/>
            <a:p>
              <a:pPr algn="l"/>
              <a:r>
                <a:rPr lang="zh-CN" altLang="en-US" sz="4400">
                  <a:cs typeface="+mn-ea"/>
                  <a:sym typeface="+mn-lt"/>
                </a:rPr>
                <a:t>文件出台背景</a:t>
              </a:r>
              <a:endParaRPr lang="zh-CN" altLang="en-US" sz="4400">
                <a:cs typeface="+mn-ea"/>
                <a:sym typeface="+mn-lt"/>
              </a:endParaRPr>
            </a:p>
          </p:txBody>
        </p:sp>
        <p:cxnSp>
          <p:nvCxnSpPr>
            <p:cNvPr id="33" name="直接连接符 32"/>
            <p:cNvCxnSpPr/>
            <p:nvPr/>
          </p:nvCxnSpPr>
          <p:spPr>
            <a:xfrm flipH="1">
              <a:off x="6056710" y="3452501"/>
              <a:ext cx="3990536" cy="0"/>
            </a:xfrm>
            <a:prstGeom prst="line">
              <a:avLst/>
            </a:prstGeom>
            <a:ln w="9525">
              <a:solidFill>
                <a:srgbClr val="005AB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3900" y="1833880"/>
            <a:ext cx="2105025" cy="484505"/>
            <a:chOff x="8634" y="4230"/>
            <a:chExt cx="2056" cy="763"/>
          </a:xfrm>
          <a:solidFill>
            <a:srgbClr val="005AB4"/>
          </a:solidFill>
        </p:grpSpPr>
        <p:sp>
          <p:nvSpPr>
            <p:cNvPr id="11" name="Freeform 72"/>
            <p:cNvSpPr/>
            <p:nvPr>
              <p:custDataLst>
                <p:tags r:id="rId1"/>
              </p:custDataLst>
            </p:nvPr>
          </p:nvSpPr>
          <p:spPr>
            <a:xfrm flipH="1">
              <a:off x="8634" y="4230"/>
              <a:ext cx="2056" cy="763"/>
            </a:xfrm>
            <a:custGeom>
              <a:avLst/>
              <a:gdLst>
                <a:gd name="connsiteX0" fmla="*/ 614782 w 743654"/>
                <a:gd name="connsiteY0" fmla="*/ 0 h 484632"/>
                <a:gd name="connsiteX1" fmla="*/ 372042 w 743654"/>
                <a:gd name="connsiteY1" fmla="*/ 0 h 484632"/>
                <a:gd name="connsiteX2" fmla="*/ 371612 w 743654"/>
                <a:gd name="connsiteY2" fmla="*/ 0 h 484632"/>
                <a:gd name="connsiteX3" fmla="*/ 128872 w 743654"/>
                <a:gd name="connsiteY3" fmla="*/ 0 h 484632"/>
                <a:gd name="connsiteX4" fmla="*/ 0 w 743654"/>
                <a:gd name="connsiteY4" fmla="*/ 242316 h 484632"/>
                <a:gd name="connsiteX5" fmla="*/ 128872 w 743654"/>
                <a:gd name="connsiteY5" fmla="*/ 484632 h 484632"/>
                <a:gd name="connsiteX6" fmla="*/ 371612 w 743654"/>
                <a:gd name="connsiteY6" fmla="*/ 484632 h 484632"/>
                <a:gd name="connsiteX7" fmla="*/ 372042 w 743654"/>
                <a:gd name="connsiteY7" fmla="*/ 484632 h 484632"/>
                <a:gd name="connsiteX8" fmla="*/ 614782 w 743654"/>
                <a:gd name="connsiteY8" fmla="*/ 484632 h 484632"/>
                <a:gd name="connsiteX9" fmla="*/ 743654 w 743654"/>
                <a:gd name="connsiteY9" fmla="*/ 24231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654" h="484632">
                  <a:moveTo>
                    <a:pt x="614782" y="0"/>
                  </a:moveTo>
                  <a:lnTo>
                    <a:pt x="372042" y="0"/>
                  </a:lnTo>
                  <a:lnTo>
                    <a:pt x="371612" y="0"/>
                  </a:lnTo>
                  <a:lnTo>
                    <a:pt x="128872" y="0"/>
                  </a:lnTo>
                  <a:lnTo>
                    <a:pt x="0" y="242316"/>
                  </a:lnTo>
                  <a:lnTo>
                    <a:pt x="128872" y="484632"/>
                  </a:lnTo>
                  <a:lnTo>
                    <a:pt x="371612" y="484632"/>
                  </a:lnTo>
                  <a:lnTo>
                    <a:pt x="372042" y="484632"/>
                  </a:lnTo>
                  <a:lnTo>
                    <a:pt x="614782" y="484632"/>
                  </a:lnTo>
                  <a:lnTo>
                    <a:pt x="743654" y="2423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mn-ea"/>
                <a:sym typeface="+mn-lt"/>
              </a:endParaRPr>
            </a:p>
          </p:txBody>
        </p:sp>
        <p:sp>
          <p:nvSpPr>
            <p:cNvPr id="12" name="TextBox 75"/>
            <p:cNvSpPr txBox="1"/>
            <p:nvPr>
              <p:custDataLst>
                <p:tags r:id="rId2"/>
              </p:custDataLst>
            </p:nvPr>
          </p:nvSpPr>
          <p:spPr>
            <a:xfrm>
              <a:off x="8973" y="4391"/>
              <a:ext cx="1378" cy="459"/>
            </a:xfrm>
            <a:prstGeom prst="rect">
              <a:avLst/>
            </a:prstGeom>
            <a:grpFill/>
            <a:ln>
              <a:noFill/>
            </a:ln>
          </p:spPr>
          <p:txBody>
            <a:bodyPr wrap="square" rtlCol="0">
              <a:spAutoFit/>
            </a:bodyPr>
            <a:p>
              <a:pPr algn="ctr"/>
              <a:endParaRPr lang="en-US" sz="1300" b="1" dirty="0">
                <a:solidFill>
                  <a:schemeClr val="bg1"/>
                </a:solidFill>
                <a:cs typeface="+mn-ea"/>
                <a:sym typeface="+mn-lt"/>
              </a:endParaRPr>
            </a:p>
          </p:txBody>
        </p:sp>
      </p:grpSp>
      <p:grpSp>
        <p:nvGrpSpPr>
          <p:cNvPr id="24" name="组合 23"/>
          <p:cNvGrpSpPr/>
          <p:nvPr/>
        </p:nvGrpSpPr>
        <p:grpSpPr>
          <a:xfrm>
            <a:off x="723899" y="1910079"/>
            <a:ext cx="5140325" cy="3782696"/>
            <a:chOff x="48396" y="3673939"/>
            <a:chExt cx="3432681" cy="3504635"/>
          </a:xfrm>
        </p:grpSpPr>
        <p:sp>
          <p:nvSpPr>
            <p:cNvPr id="26" name="文本框 25"/>
            <p:cNvSpPr txBox="1"/>
            <p:nvPr/>
          </p:nvSpPr>
          <p:spPr>
            <a:xfrm>
              <a:off x="48396" y="4399341"/>
              <a:ext cx="3432681" cy="2779233"/>
            </a:xfrm>
            <a:prstGeom prst="rect">
              <a:avLst/>
            </a:prstGeom>
            <a:noFill/>
          </p:spPr>
          <p:txBody>
            <a:bodyPr wrap="square" rtlCol="0">
              <a:spAutoFit/>
            </a:bodyPr>
            <a:lstStyle>
              <a:defPPr>
                <a:defRPr lang="zh-CN"/>
              </a:defPPr>
              <a:lvl1pPr>
                <a:lnSpc>
                  <a:spcPct val="150000"/>
                </a:lnSpc>
                <a:defRPr sz="1100">
                  <a:solidFill>
                    <a:schemeClr val="tx1">
                      <a:lumMod val="65000"/>
                      <a:lumOff val="35000"/>
                    </a:schemeClr>
                  </a:solidFill>
                </a:defRPr>
              </a:lvl1pPr>
            </a:lstStyle>
            <a:p>
              <a:r>
                <a:rPr lang="en-US" sz="1800">
                  <a:solidFill>
                    <a:schemeClr val="tx1"/>
                  </a:solidFill>
                  <a:latin typeface="仿宋_GB2312" panose="02010609030101010101" charset="-122"/>
                  <a:ea typeface="仿宋_GB2312" panose="02010609030101010101" charset="-122"/>
                  <a:cs typeface="+mn-ea"/>
                  <a:sym typeface="+mn-lt"/>
                </a:rPr>
                <a:t>  </a:t>
              </a:r>
              <a:r>
                <a:rPr sz="1800">
                  <a:solidFill>
                    <a:schemeClr val="tx1"/>
                  </a:solidFill>
                  <a:latin typeface="仿宋_GB2312" panose="02010609030101010101" charset="-122"/>
                  <a:ea typeface="仿宋_GB2312" panose="02010609030101010101" charset="-122"/>
                  <a:cs typeface="+mn-ea"/>
                  <a:sym typeface="+mn-lt"/>
                </a:rPr>
                <a:t>认真贯彻落实党中央、国务院关于深化“放管服”改革和优化营商环境的部署，全面落实省、市第十二次党代会精神，以精准高效的服务助力高质量发展。严格遵守合法高效、自愿委托、无偿服务、全程跟踪四项基本原则，坚持保密制度、监督制度、评价制度相结合的工作制度，为重点项目、重点工程提供高效优质服务。</a:t>
              </a:r>
              <a:endParaRPr sz="1800">
                <a:solidFill>
                  <a:schemeClr val="tx1"/>
                </a:solidFill>
                <a:latin typeface="仿宋_GB2312" panose="02010609030101010101" charset="-122"/>
                <a:ea typeface="仿宋_GB2312" panose="02010609030101010101" charset="-122"/>
                <a:cs typeface="+mn-ea"/>
                <a:sym typeface="+mn-lt"/>
              </a:endParaRPr>
            </a:p>
          </p:txBody>
        </p:sp>
        <p:sp>
          <p:nvSpPr>
            <p:cNvPr id="29" name="矩形 28"/>
            <p:cNvSpPr/>
            <p:nvPr/>
          </p:nvSpPr>
          <p:spPr>
            <a:xfrm>
              <a:off x="305797" y="3673939"/>
              <a:ext cx="972770" cy="341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b="1">
                  <a:solidFill>
                    <a:schemeClr val="bg1"/>
                  </a:solidFill>
                  <a:latin typeface="黑体" panose="02010609060101010101" charset="-122"/>
                  <a:ea typeface="黑体" panose="02010609060101010101" charset="-122"/>
                  <a:cs typeface="黑体" panose="02010609060101010101" charset="-122"/>
                  <a:sym typeface="+mn-lt"/>
                </a:rPr>
                <a:t>工作要求</a:t>
              </a:r>
              <a:r>
                <a:rPr lang="en-US" altLang="zh-CN" b="1">
                  <a:solidFill>
                    <a:schemeClr val="bg1"/>
                  </a:solidFill>
                  <a:latin typeface="黑体" panose="02010609060101010101" charset="-122"/>
                  <a:ea typeface="黑体" panose="02010609060101010101" charset="-122"/>
                  <a:cs typeface="黑体" panose="02010609060101010101" charset="-122"/>
                  <a:sym typeface="+mn-lt"/>
                </a:rPr>
                <a:t>:</a:t>
              </a:r>
              <a:endParaRPr lang="en-US" altLang="zh-CN" b="1">
                <a:solidFill>
                  <a:schemeClr val="bg1"/>
                </a:solidFill>
                <a:latin typeface="黑体" panose="02010609060101010101" charset="-122"/>
                <a:ea typeface="黑体" panose="02010609060101010101" charset="-122"/>
                <a:cs typeface="黑体" panose="02010609060101010101" charset="-122"/>
                <a:sym typeface="+mn-lt"/>
              </a:endParaRPr>
            </a:p>
          </p:txBody>
        </p:sp>
      </p:grpSp>
      <p:grpSp>
        <p:nvGrpSpPr>
          <p:cNvPr id="13" name="组合 12"/>
          <p:cNvGrpSpPr/>
          <p:nvPr/>
        </p:nvGrpSpPr>
        <p:grpSpPr>
          <a:xfrm rot="0">
            <a:off x="6520815" y="1833880"/>
            <a:ext cx="2144395" cy="484505"/>
            <a:chOff x="8634" y="4230"/>
            <a:chExt cx="2056" cy="763"/>
          </a:xfrm>
          <a:solidFill>
            <a:srgbClr val="005AB4"/>
          </a:solidFill>
        </p:grpSpPr>
        <p:sp>
          <p:nvSpPr>
            <p:cNvPr id="14" name="Freeform 72"/>
            <p:cNvSpPr/>
            <p:nvPr>
              <p:custDataLst>
                <p:tags r:id="rId3"/>
              </p:custDataLst>
            </p:nvPr>
          </p:nvSpPr>
          <p:spPr>
            <a:xfrm flipH="1">
              <a:off x="8634" y="4230"/>
              <a:ext cx="2056" cy="763"/>
            </a:xfrm>
            <a:custGeom>
              <a:avLst/>
              <a:gdLst>
                <a:gd name="connsiteX0" fmla="*/ 614782 w 743654"/>
                <a:gd name="connsiteY0" fmla="*/ 0 h 484632"/>
                <a:gd name="connsiteX1" fmla="*/ 372042 w 743654"/>
                <a:gd name="connsiteY1" fmla="*/ 0 h 484632"/>
                <a:gd name="connsiteX2" fmla="*/ 371612 w 743654"/>
                <a:gd name="connsiteY2" fmla="*/ 0 h 484632"/>
                <a:gd name="connsiteX3" fmla="*/ 128872 w 743654"/>
                <a:gd name="connsiteY3" fmla="*/ 0 h 484632"/>
                <a:gd name="connsiteX4" fmla="*/ 0 w 743654"/>
                <a:gd name="connsiteY4" fmla="*/ 242316 h 484632"/>
                <a:gd name="connsiteX5" fmla="*/ 128872 w 743654"/>
                <a:gd name="connsiteY5" fmla="*/ 484632 h 484632"/>
                <a:gd name="connsiteX6" fmla="*/ 371612 w 743654"/>
                <a:gd name="connsiteY6" fmla="*/ 484632 h 484632"/>
                <a:gd name="connsiteX7" fmla="*/ 372042 w 743654"/>
                <a:gd name="connsiteY7" fmla="*/ 484632 h 484632"/>
                <a:gd name="connsiteX8" fmla="*/ 614782 w 743654"/>
                <a:gd name="connsiteY8" fmla="*/ 484632 h 484632"/>
                <a:gd name="connsiteX9" fmla="*/ 743654 w 743654"/>
                <a:gd name="connsiteY9" fmla="*/ 24231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654" h="484632">
                  <a:moveTo>
                    <a:pt x="614782" y="0"/>
                  </a:moveTo>
                  <a:lnTo>
                    <a:pt x="372042" y="0"/>
                  </a:lnTo>
                  <a:lnTo>
                    <a:pt x="371612" y="0"/>
                  </a:lnTo>
                  <a:lnTo>
                    <a:pt x="128872" y="0"/>
                  </a:lnTo>
                  <a:lnTo>
                    <a:pt x="0" y="242316"/>
                  </a:lnTo>
                  <a:lnTo>
                    <a:pt x="128872" y="484632"/>
                  </a:lnTo>
                  <a:lnTo>
                    <a:pt x="371612" y="484632"/>
                  </a:lnTo>
                  <a:lnTo>
                    <a:pt x="372042" y="484632"/>
                  </a:lnTo>
                  <a:lnTo>
                    <a:pt x="614782" y="484632"/>
                  </a:lnTo>
                  <a:lnTo>
                    <a:pt x="743654" y="2423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TextBox 75"/>
            <p:cNvSpPr txBox="1"/>
            <p:nvPr>
              <p:custDataLst>
                <p:tags r:id="rId4"/>
              </p:custDataLst>
            </p:nvPr>
          </p:nvSpPr>
          <p:spPr>
            <a:xfrm>
              <a:off x="8973" y="4391"/>
              <a:ext cx="1378" cy="459"/>
            </a:xfrm>
            <a:prstGeom prst="rect">
              <a:avLst/>
            </a:prstGeom>
            <a:grpFill/>
            <a:ln>
              <a:noFill/>
            </a:ln>
          </p:spPr>
          <p:txBody>
            <a:bodyPr wrap="square" rtlCol="0">
              <a:spAutoFit/>
            </a:bodyPr>
            <a:lstStyle/>
            <a:p>
              <a:pPr algn="ctr"/>
              <a:endParaRPr lang="en-US" sz="1300" b="1" dirty="0">
                <a:solidFill>
                  <a:schemeClr val="bg1"/>
                </a:solidFill>
                <a:cs typeface="+mn-ea"/>
                <a:sym typeface="+mn-lt"/>
              </a:endParaRPr>
            </a:p>
          </p:txBody>
        </p:sp>
      </p:grpSp>
      <p:grpSp>
        <p:nvGrpSpPr>
          <p:cNvPr id="33" name="组合 32"/>
          <p:cNvGrpSpPr/>
          <p:nvPr/>
        </p:nvGrpSpPr>
        <p:grpSpPr>
          <a:xfrm rot="0">
            <a:off x="6520814" y="1887856"/>
            <a:ext cx="5338446" cy="3804920"/>
            <a:chOff x="582957" y="3954780"/>
            <a:chExt cx="3664725" cy="3508860"/>
          </a:xfrm>
        </p:grpSpPr>
        <p:sp>
          <p:nvSpPr>
            <p:cNvPr id="34" name="文本框 33"/>
            <p:cNvSpPr txBox="1"/>
            <p:nvPr/>
          </p:nvSpPr>
          <p:spPr>
            <a:xfrm>
              <a:off x="582957" y="4697309"/>
              <a:ext cx="3664725" cy="2766331"/>
            </a:xfrm>
            <a:prstGeom prst="rect">
              <a:avLst/>
            </a:prstGeom>
            <a:noFill/>
          </p:spPr>
          <p:txBody>
            <a:bodyPr wrap="square" rtlCol="0">
              <a:spAutoFit/>
            </a:bodyPr>
            <a:lstStyle>
              <a:defPPr>
                <a:defRPr lang="zh-CN"/>
              </a:defPPr>
              <a:lvl1pPr>
                <a:lnSpc>
                  <a:spcPct val="150000"/>
                </a:lnSpc>
                <a:defRPr sz="1100">
                  <a:solidFill>
                    <a:schemeClr val="tx1">
                      <a:lumMod val="65000"/>
                      <a:lumOff val="35000"/>
                    </a:schemeClr>
                  </a:solidFill>
                </a:defRPr>
              </a:lvl1pPr>
            </a:lstStyle>
            <a:p>
              <a:pPr algn="l"/>
              <a:r>
                <a:rPr lang="en-US" sz="1800">
                  <a:solidFill>
                    <a:schemeClr val="tx1"/>
                  </a:solidFill>
                  <a:latin typeface="仿宋_GB2312" panose="02010609030101010101" charset="-122"/>
                  <a:ea typeface="仿宋_GB2312" panose="02010609030101010101" charset="-122"/>
                  <a:cs typeface="+mn-ea"/>
                  <a:sym typeface="+mn-lt"/>
                </a:rPr>
                <a:t>  </a:t>
              </a:r>
              <a:r>
                <a:rPr sz="1800">
                  <a:solidFill>
                    <a:schemeClr val="tx1"/>
                  </a:solidFill>
                  <a:latin typeface="仿宋_GB2312" panose="02010609030101010101" charset="-122"/>
                  <a:ea typeface="仿宋_GB2312" panose="02010609030101010101" charset="-122"/>
                  <a:cs typeface="+mn-ea"/>
                  <a:sym typeface="+mn-lt"/>
                </a:rPr>
                <a:t>建立项目前期服务机制，量身定制“一项目一方案一清单” 审批服务，实行一对一“保姆式”服务，主动为企业服务做“加法”，为企业负担做“减法”，构建“亲”“清”的新型政商关系，打开政企互动发展新格局，让人民群众和市场主体最大程度享受便捷服务，不断提升企业群众的满意度和获得感。</a:t>
              </a:r>
              <a:endParaRPr sz="1800">
                <a:solidFill>
                  <a:schemeClr val="tx1"/>
                </a:solidFill>
                <a:latin typeface="仿宋_GB2312" panose="02010609030101010101" charset="-122"/>
                <a:ea typeface="仿宋_GB2312" panose="02010609030101010101" charset="-122"/>
                <a:cs typeface="+mn-ea"/>
                <a:sym typeface="+mn-lt"/>
              </a:endParaRPr>
            </a:p>
          </p:txBody>
        </p:sp>
        <p:sp>
          <p:nvSpPr>
            <p:cNvPr id="35" name="矩形 34"/>
            <p:cNvSpPr/>
            <p:nvPr/>
          </p:nvSpPr>
          <p:spPr>
            <a:xfrm>
              <a:off x="825761" y="3954780"/>
              <a:ext cx="1065373" cy="339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r>
                <a:rPr lang="en-US" altLang="zh-CN" b="1">
                  <a:solidFill>
                    <a:schemeClr val="bg1"/>
                  </a:solidFill>
                  <a:latin typeface="黑体" panose="02010609060101010101" charset="-122"/>
                  <a:ea typeface="黑体" panose="02010609060101010101" charset="-122"/>
                  <a:cs typeface="+mn-ea"/>
                  <a:sym typeface="+mn-lt"/>
                </a:rPr>
                <a:t> </a:t>
              </a:r>
              <a:r>
                <a:rPr lang="zh-CN" altLang="en-US" b="1">
                  <a:solidFill>
                    <a:schemeClr val="bg1"/>
                  </a:solidFill>
                  <a:latin typeface="黑体" panose="02010609060101010101" charset="-122"/>
                  <a:ea typeface="黑体" panose="02010609060101010101" charset="-122"/>
                  <a:cs typeface="+mn-ea"/>
                  <a:sym typeface="+mn-lt"/>
                </a:rPr>
                <a:t>工作目标：</a:t>
              </a:r>
              <a:endParaRPr lang="zh-CN" altLang="en-US" b="1">
                <a:solidFill>
                  <a:schemeClr val="bg1"/>
                </a:solidFill>
                <a:latin typeface="黑体" panose="02010609060101010101" charset="-122"/>
                <a:ea typeface="黑体" panose="02010609060101010101" charset="-122"/>
                <a:cs typeface="+mn-ea"/>
                <a:sym typeface="+mn-lt"/>
              </a:endParaRPr>
            </a:p>
          </p:txBody>
        </p:sp>
      </p:grpSp>
      <p:grpSp>
        <p:nvGrpSpPr>
          <p:cNvPr id="39" name="组合 38"/>
          <p:cNvGrpSpPr/>
          <p:nvPr/>
        </p:nvGrpSpPr>
        <p:grpSpPr>
          <a:xfrm>
            <a:off x="3824214" y="306913"/>
            <a:ext cx="4551220" cy="768350"/>
            <a:chOff x="4114096" y="306913"/>
            <a:chExt cx="4551220" cy="768350"/>
          </a:xfrm>
        </p:grpSpPr>
        <p:sp>
          <p:nvSpPr>
            <p:cNvPr id="45" name="矩形 44"/>
            <p:cNvSpPr/>
            <p:nvPr/>
          </p:nvSpPr>
          <p:spPr>
            <a:xfrm>
              <a:off x="4335606" y="306913"/>
              <a:ext cx="4094480" cy="768350"/>
            </a:xfrm>
            <a:prstGeom prst="rect">
              <a:avLst/>
            </a:prstGeom>
          </p:spPr>
          <p:txBody>
            <a:bodyPr wrap="none">
              <a:spAutoFit/>
            </a:bodyPr>
            <a:lstStyle/>
            <a:p>
              <a:pPr algn="l"/>
              <a:r>
                <a:rPr lang="zh-CN" altLang="en-US" sz="4400">
                  <a:cs typeface="+mn-ea"/>
                  <a:sym typeface="+mn-lt"/>
                </a:rPr>
                <a:t>工作要求、目标</a:t>
              </a:r>
              <a:endParaRPr lang="zh-CN" altLang="en-US" sz="4400">
                <a:cs typeface="+mn-ea"/>
                <a:sym typeface="+mn-lt"/>
              </a:endParaRPr>
            </a:p>
          </p:txBody>
        </p:sp>
        <p:cxnSp>
          <p:nvCxnSpPr>
            <p:cNvPr id="46" name="直接连接符 45"/>
            <p:cNvCxnSpPr/>
            <p:nvPr/>
          </p:nvCxnSpPr>
          <p:spPr>
            <a:xfrm flipH="1">
              <a:off x="4114096" y="1075231"/>
              <a:ext cx="455122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077720" y="1627505"/>
            <a:ext cx="8188959" cy="4180840"/>
            <a:chOff x="4164" y="2773"/>
            <a:chExt cx="12896" cy="6584"/>
          </a:xfrm>
        </p:grpSpPr>
        <p:grpSp>
          <p:nvGrpSpPr>
            <p:cNvPr id="17" name="组合 16"/>
            <p:cNvGrpSpPr/>
            <p:nvPr/>
          </p:nvGrpSpPr>
          <p:grpSpPr>
            <a:xfrm>
              <a:off x="4164" y="2773"/>
              <a:ext cx="3779" cy="763"/>
              <a:chOff x="8634" y="4230"/>
              <a:chExt cx="2056" cy="763"/>
            </a:xfrm>
          </p:grpSpPr>
          <p:sp>
            <p:nvSpPr>
              <p:cNvPr id="18" name="Freeform 72"/>
              <p:cNvSpPr/>
              <p:nvPr>
                <p:custDataLst>
                  <p:tags r:id="rId1"/>
                </p:custDataLst>
              </p:nvPr>
            </p:nvSpPr>
            <p:spPr>
              <a:xfrm flipH="1">
                <a:off x="8634" y="4230"/>
                <a:ext cx="2056" cy="763"/>
              </a:xfrm>
              <a:custGeom>
                <a:avLst/>
                <a:gdLst>
                  <a:gd name="connsiteX0" fmla="*/ 614782 w 743654"/>
                  <a:gd name="connsiteY0" fmla="*/ 0 h 484632"/>
                  <a:gd name="connsiteX1" fmla="*/ 372042 w 743654"/>
                  <a:gd name="connsiteY1" fmla="*/ 0 h 484632"/>
                  <a:gd name="connsiteX2" fmla="*/ 371612 w 743654"/>
                  <a:gd name="connsiteY2" fmla="*/ 0 h 484632"/>
                  <a:gd name="connsiteX3" fmla="*/ 128872 w 743654"/>
                  <a:gd name="connsiteY3" fmla="*/ 0 h 484632"/>
                  <a:gd name="connsiteX4" fmla="*/ 0 w 743654"/>
                  <a:gd name="connsiteY4" fmla="*/ 242316 h 484632"/>
                  <a:gd name="connsiteX5" fmla="*/ 128872 w 743654"/>
                  <a:gd name="connsiteY5" fmla="*/ 484632 h 484632"/>
                  <a:gd name="connsiteX6" fmla="*/ 371612 w 743654"/>
                  <a:gd name="connsiteY6" fmla="*/ 484632 h 484632"/>
                  <a:gd name="connsiteX7" fmla="*/ 372042 w 743654"/>
                  <a:gd name="connsiteY7" fmla="*/ 484632 h 484632"/>
                  <a:gd name="connsiteX8" fmla="*/ 614782 w 743654"/>
                  <a:gd name="connsiteY8" fmla="*/ 484632 h 484632"/>
                  <a:gd name="connsiteX9" fmla="*/ 743654 w 743654"/>
                  <a:gd name="connsiteY9" fmla="*/ 24231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654" h="484632">
                    <a:moveTo>
                      <a:pt x="614782" y="0"/>
                    </a:moveTo>
                    <a:lnTo>
                      <a:pt x="372042" y="0"/>
                    </a:lnTo>
                    <a:lnTo>
                      <a:pt x="371612" y="0"/>
                    </a:lnTo>
                    <a:lnTo>
                      <a:pt x="128872" y="0"/>
                    </a:lnTo>
                    <a:lnTo>
                      <a:pt x="0" y="242316"/>
                    </a:lnTo>
                    <a:lnTo>
                      <a:pt x="128872" y="484632"/>
                    </a:lnTo>
                    <a:lnTo>
                      <a:pt x="371612" y="484632"/>
                    </a:lnTo>
                    <a:lnTo>
                      <a:pt x="372042" y="484632"/>
                    </a:lnTo>
                    <a:lnTo>
                      <a:pt x="614782" y="484632"/>
                    </a:lnTo>
                    <a:lnTo>
                      <a:pt x="743654" y="242316"/>
                    </a:lnTo>
                    <a:close/>
                  </a:path>
                </a:pathLst>
              </a:cu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mn-ea"/>
                  <a:sym typeface="+mn-lt"/>
                </a:endParaRPr>
              </a:p>
            </p:txBody>
          </p:sp>
          <p:sp>
            <p:nvSpPr>
              <p:cNvPr id="19" name="TextBox 75"/>
              <p:cNvSpPr txBox="1"/>
              <p:nvPr>
                <p:custDataLst>
                  <p:tags r:id="rId2"/>
                </p:custDataLst>
              </p:nvPr>
            </p:nvSpPr>
            <p:spPr>
              <a:xfrm>
                <a:off x="8973" y="4391"/>
                <a:ext cx="1378" cy="459"/>
              </a:xfrm>
              <a:prstGeom prst="rect">
                <a:avLst/>
              </a:prstGeom>
              <a:noFill/>
              <a:ln>
                <a:noFill/>
              </a:ln>
            </p:spPr>
            <p:txBody>
              <a:bodyPr wrap="square" rtlCol="0">
                <a:spAutoFit/>
              </a:bodyPr>
              <a:p>
                <a:pPr algn="ctr"/>
                <a:endParaRPr lang="en-US" sz="1300" b="1" dirty="0">
                  <a:solidFill>
                    <a:schemeClr val="bg1"/>
                  </a:solidFill>
                  <a:cs typeface="+mn-ea"/>
                  <a:sym typeface="+mn-lt"/>
                </a:endParaRPr>
              </a:p>
            </p:txBody>
          </p:sp>
        </p:grpSp>
        <p:grpSp>
          <p:nvGrpSpPr>
            <p:cNvPr id="8" name="组合 7"/>
            <p:cNvGrpSpPr/>
            <p:nvPr/>
          </p:nvGrpSpPr>
          <p:grpSpPr>
            <a:xfrm>
              <a:off x="4269" y="2903"/>
              <a:ext cx="12791" cy="6454"/>
              <a:chOff x="-142625" y="3581608"/>
              <a:chExt cx="5274914" cy="4098430"/>
            </a:xfrm>
          </p:grpSpPr>
          <p:sp>
            <p:nvSpPr>
              <p:cNvPr id="9" name="文本框 8"/>
              <p:cNvSpPr txBox="1"/>
              <p:nvPr>
                <p:custDataLst>
                  <p:tags r:id="rId3"/>
                </p:custDataLst>
              </p:nvPr>
            </p:nvSpPr>
            <p:spPr>
              <a:xfrm>
                <a:off x="-142625" y="4265008"/>
                <a:ext cx="5274914" cy="3415030"/>
              </a:xfrm>
              <a:prstGeom prst="rect">
                <a:avLst/>
              </a:prstGeom>
              <a:noFill/>
            </p:spPr>
            <p:txBody>
              <a:bodyPr wrap="square" rtlCol="0">
                <a:spAutoFit/>
              </a:bodyPr>
              <a:lstStyle>
                <a:defPPr>
                  <a:defRPr lang="zh-CN"/>
                </a:defPPr>
                <a:lvl1pPr>
                  <a:lnSpc>
                    <a:spcPct val="150000"/>
                  </a:lnSpc>
                  <a:defRPr sz="1100">
                    <a:solidFill>
                      <a:schemeClr val="tx1">
                        <a:lumMod val="65000"/>
                        <a:lumOff val="35000"/>
                      </a:schemeClr>
                    </a:solidFill>
                  </a:defRPr>
                </a:lvl1pPr>
              </a:lstStyle>
              <a:p>
                <a:pPr algn="l"/>
                <a:r>
                  <a:rPr lang="en-US" sz="1800">
                    <a:solidFill>
                      <a:schemeClr val="tx1"/>
                    </a:solidFill>
                    <a:latin typeface="仿宋_GB2312" panose="02010609030101010101" charset="-122"/>
                    <a:ea typeface="仿宋_GB2312" panose="02010609030101010101" charset="-122"/>
                    <a:cs typeface="+mn-ea"/>
                    <a:sym typeface="+mn-lt"/>
                  </a:rPr>
                  <a:t>  </a:t>
                </a:r>
                <a:r>
                  <a:rPr sz="1800">
                    <a:solidFill>
                      <a:schemeClr val="tx1"/>
                    </a:solidFill>
                    <a:latin typeface="仿宋_GB2312" panose="02010609030101010101" charset="-122"/>
                    <a:ea typeface="仿宋_GB2312" panose="02010609030101010101" charset="-122"/>
                    <a:cs typeface="+mn-ea"/>
                    <a:sym typeface="+mn-lt"/>
                  </a:rPr>
                  <a:t>“首席服务秘书”严格按照前期工作、开展服务、服务中止与续办、事后评价的工作流程进行业务受理。由郭敏副局长任组长，工程建设一科负责人、项目服务发展中心主任任副组长，运行管理科、营商环境科、工程建设二科、工程建设三科、工程建设四科、工程建设五科、工程建设六科、民生准入一科、民生准入二科、民生 准入三科、民生准入四科、民生准入五科负责人任成员的工作领导小组,组织领导、统筹协调项目审批“首席服务秘书”工作。项目服务发展中心主任兼任办公室主任，落实工作领导小组安排部署的各项任务，组织召开工作组会议，落实各项具体工作，确保将目标任务、工作措施落到实处。</a:t>
                </a:r>
                <a:endParaRPr sz="1800">
                  <a:solidFill>
                    <a:schemeClr val="tx1"/>
                  </a:solidFill>
                  <a:latin typeface="仿宋_GB2312" panose="02010609030101010101" charset="-122"/>
                  <a:ea typeface="仿宋_GB2312" panose="02010609030101010101" charset="-122"/>
                  <a:cs typeface="+mn-ea"/>
                  <a:sym typeface="+mn-lt"/>
                </a:endParaRPr>
              </a:p>
            </p:txBody>
          </p:sp>
          <p:sp>
            <p:nvSpPr>
              <p:cNvPr id="10" name="矩形 9"/>
              <p:cNvSpPr/>
              <p:nvPr>
                <p:custDataLst>
                  <p:tags r:id="rId4"/>
                </p:custDataLst>
              </p:nvPr>
            </p:nvSpPr>
            <p:spPr>
              <a:xfrm>
                <a:off x="154298" y="3581608"/>
                <a:ext cx="1029332"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r>
                  <a:rPr lang="zh-CN" altLang="en-US" b="1">
                    <a:solidFill>
                      <a:schemeClr val="bg1"/>
                    </a:solidFill>
                    <a:latin typeface="黑体" panose="02010609060101010101" charset="-122"/>
                    <a:ea typeface="黑体" panose="02010609060101010101" charset="-122"/>
                    <a:cs typeface="+mn-ea"/>
                    <a:sym typeface="+mn-lt"/>
                  </a:rPr>
                  <a:t>工作任务：</a:t>
                </a:r>
                <a:endParaRPr lang="zh-CN" altLang="en-US" b="1">
                  <a:solidFill>
                    <a:schemeClr val="bg1"/>
                  </a:solidFill>
                  <a:latin typeface="黑体" panose="02010609060101010101" charset="-122"/>
                  <a:ea typeface="黑体" panose="02010609060101010101" charset="-122"/>
                  <a:cs typeface="+mn-ea"/>
                  <a:sym typeface="+mn-lt"/>
                </a:endParaRPr>
              </a:p>
            </p:txBody>
          </p:sp>
        </p:grpSp>
      </p:grpSp>
      <p:grpSp>
        <p:nvGrpSpPr>
          <p:cNvPr id="39" name="组合 38"/>
          <p:cNvGrpSpPr/>
          <p:nvPr/>
        </p:nvGrpSpPr>
        <p:grpSpPr>
          <a:xfrm>
            <a:off x="3250069" y="298658"/>
            <a:ext cx="5770880" cy="776573"/>
            <a:chOff x="3539951" y="298658"/>
            <a:chExt cx="5770880" cy="776573"/>
          </a:xfrm>
        </p:grpSpPr>
        <p:sp>
          <p:nvSpPr>
            <p:cNvPr id="45" name="矩形 44"/>
            <p:cNvSpPr/>
            <p:nvPr>
              <p:custDataLst>
                <p:tags r:id="rId5"/>
              </p:custDataLst>
            </p:nvPr>
          </p:nvSpPr>
          <p:spPr>
            <a:xfrm>
              <a:off x="3539951" y="298658"/>
              <a:ext cx="5770880" cy="768350"/>
            </a:xfrm>
            <a:prstGeom prst="rect">
              <a:avLst/>
            </a:prstGeom>
          </p:spPr>
          <p:txBody>
            <a:bodyPr wrap="none">
              <a:spAutoFit/>
            </a:bodyPr>
            <a:p>
              <a:pPr algn="l"/>
              <a:r>
                <a:rPr lang="zh-CN" altLang="en-US" sz="4400">
                  <a:cs typeface="+mn-ea"/>
                  <a:sym typeface="+mn-lt"/>
                </a:rPr>
                <a:t>工作要求、目标、任务</a:t>
              </a:r>
              <a:endParaRPr lang="zh-CN" altLang="en-US" sz="4400">
                <a:cs typeface="+mn-ea"/>
                <a:sym typeface="+mn-lt"/>
              </a:endParaRPr>
            </a:p>
          </p:txBody>
        </p:sp>
        <p:cxnSp>
          <p:nvCxnSpPr>
            <p:cNvPr id="46" name="直接连接符 45"/>
            <p:cNvCxnSpPr/>
            <p:nvPr>
              <p:custDataLst>
                <p:tags r:id="rId6"/>
              </p:custDataLst>
            </p:nvPr>
          </p:nvCxnSpPr>
          <p:spPr>
            <a:xfrm flipH="1">
              <a:off x="4114096" y="1075231"/>
              <a:ext cx="455122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700000">
            <a:off x="1705872" y="2102958"/>
            <a:ext cx="975721" cy="975721"/>
          </a:xfrm>
          <a:prstGeom prst="roundRect">
            <a:avLst>
              <a:gd name="adj" fmla="val 50000"/>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cs typeface="+mn-ea"/>
              <a:sym typeface="+mn-lt"/>
            </a:endParaRPr>
          </a:p>
        </p:txBody>
      </p:sp>
      <p:grpSp>
        <p:nvGrpSpPr>
          <p:cNvPr id="32" name="Группа 358"/>
          <p:cNvGrpSpPr/>
          <p:nvPr/>
        </p:nvGrpSpPr>
        <p:grpSpPr>
          <a:xfrm>
            <a:off x="1989483" y="2278983"/>
            <a:ext cx="398797" cy="569810"/>
            <a:chOff x="5905500" y="3163888"/>
            <a:chExt cx="1828800" cy="2613025"/>
          </a:xfrm>
          <a:solidFill>
            <a:schemeClr val="bg1"/>
          </a:solidFill>
        </p:grpSpPr>
        <p:sp>
          <p:nvSpPr>
            <p:cNvPr id="3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34" name="Freeform 320"/>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35" name="Freeform 321"/>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grpSp>
      <p:sp>
        <p:nvSpPr>
          <p:cNvPr id="52" name="文本框 51"/>
          <p:cNvSpPr txBox="1"/>
          <p:nvPr/>
        </p:nvSpPr>
        <p:spPr>
          <a:xfrm>
            <a:off x="790575" y="3514725"/>
            <a:ext cx="2505710" cy="1706880"/>
          </a:xfrm>
          <a:prstGeom prst="rect">
            <a:avLst/>
          </a:prstGeom>
          <a:noFill/>
        </p:spPr>
        <p:txBody>
          <a:bodyPr wrap="square" rtlCol="0">
            <a:noAutofit/>
          </a:bodyPr>
          <a:lstStyle>
            <a:defPPr>
              <a:defRPr lang="zh-CN"/>
            </a:defPPr>
            <a:lvl1pPr>
              <a:lnSpc>
                <a:spcPct val="150000"/>
              </a:lnSpc>
              <a:defRPr sz="1100">
                <a:solidFill>
                  <a:schemeClr val="tx1">
                    <a:lumMod val="65000"/>
                    <a:lumOff val="35000"/>
                  </a:schemeClr>
                </a:solidFill>
              </a:defRPr>
            </a:lvl1pPr>
          </a:lstStyle>
          <a:p>
            <a:pPr algn="ctr"/>
            <a:r>
              <a:rPr lang="zh-CN" altLang="en-US" sz="1400">
                <a:solidFill>
                  <a:schemeClr val="tx1"/>
                </a:solidFill>
                <a:latin typeface="仿宋_GB2312" panose="02010609030101010101" charset="-122"/>
                <a:ea typeface="仿宋_GB2312" panose="02010609030101010101" charset="-122"/>
                <a:cs typeface="仿宋_GB2312" panose="02010609030101010101" charset="-122"/>
                <a:sym typeface="+mn-lt"/>
              </a:rPr>
              <a:t>《山西省行政审批服务管理局关于深化“承诺制+标准地+全代办”改革严格落实项目审批“全代办”有关要求的通知》</a:t>
            </a:r>
            <a:endParaRPr lang="zh-CN" altLang="en-US" sz="140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grpSp>
        <p:nvGrpSpPr>
          <p:cNvPr id="5" name="组合 4"/>
          <p:cNvGrpSpPr/>
          <p:nvPr/>
        </p:nvGrpSpPr>
        <p:grpSpPr>
          <a:xfrm>
            <a:off x="3732530" y="2103120"/>
            <a:ext cx="2179320" cy="3830955"/>
            <a:chOff x="5848" y="3312"/>
            <a:chExt cx="3432" cy="6033"/>
          </a:xfrm>
        </p:grpSpPr>
        <p:sp>
          <p:nvSpPr>
            <p:cNvPr id="9" name="Rounded Rectangle 8"/>
            <p:cNvSpPr/>
            <p:nvPr/>
          </p:nvSpPr>
          <p:spPr>
            <a:xfrm rot="2700000">
              <a:off x="6697" y="3312"/>
              <a:ext cx="1537" cy="1537"/>
            </a:xfrm>
            <a:prstGeom prst="roundRect">
              <a:avLst>
                <a:gd name="adj" fmla="val 50000"/>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cs typeface="+mn-ea"/>
                <a:sym typeface="+mn-lt"/>
              </a:endParaRPr>
            </a:p>
          </p:txBody>
        </p:sp>
        <p:grpSp>
          <p:nvGrpSpPr>
            <p:cNvPr id="36" name="Группа 398"/>
            <p:cNvGrpSpPr/>
            <p:nvPr/>
          </p:nvGrpSpPr>
          <p:grpSpPr>
            <a:xfrm>
              <a:off x="7198" y="3823"/>
              <a:ext cx="534" cy="617"/>
              <a:chOff x="5886450" y="3211513"/>
              <a:chExt cx="1535113" cy="1773238"/>
            </a:xfrm>
            <a:solidFill>
              <a:schemeClr val="bg1"/>
            </a:solidFill>
          </p:grpSpPr>
          <p:sp>
            <p:nvSpPr>
              <p:cNvPr id="37"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38"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grpSp>
        <p:sp>
          <p:nvSpPr>
            <p:cNvPr id="56" name="Flowchart: Terminator 55"/>
            <p:cNvSpPr/>
            <p:nvPr/>
          </p:nvSpPr>
          <p:spPr>
            <a:xfrm>
              <a:off x="5848" y="8590"/>
              <a:ext cx="3432" cy="755"/>
            </a:xfrm>
            <a:prstGeom prst="flowChartTerminator">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FontTx/>
              </a:pPr>
              <a:r>
                <a:rPr lang="zh-CN" altLang="en-US" sz="1400">
                  <a:solidFill>
                    <a:schemeClr val="bg1"/>
                  </a:solidFill>
                  <a:latin typeface="仿宋_GB2312" panose="02010609030101010101" charset="-122"/>
                  <a:ea typeface="仿宋_GB2312" panose="02010609030101010101" charset="-122"/>
                  <a:cs typeface="+mn-ea"/>
                  <a:sym typeface="+mn-lt"/>
                </a:rPr>
                <a:t>晋政办发〔2021〕50号</a:t>
              </a:r>
              <a:endParaRPr lang="zh-CN" altLang="en-US" sz="1400">
                <a:solidFill>
                  <a:schemeClr val="bg1"/>
                </a:solidFill>
                <a:latin typeface="仿宋_GB2312" panose="02010609030101010101" charset="-122"/>
                <a:ea typeface="仿宋_GB2312" panose="02010609030101010101" charset="-122"/>
                <a:cs typeface="+mn-ea"/>
                <a:sym typeface="+mn-lt"/>
              </a:endParaRPr>
            </a:p>
          </p:txBody>
        </p:sp>
        <p:sp>
          <p:nvSpPr>
            <p:cNvPr id="61" name="文本框 60"/>
            <p:cNvSpPr txBox="1"/>
            <p:nvPr/>
          </p:nvSpPr>
          <p:spPr>
            <a:xfrm>
              <a:off x="5993" y="5534"/>
              <a:ext cx="3096" cy="2179"/>
            </a:xfrm>
            <a:prstGeom prst="rect">
              <a:avLst/>
            </a:prstGeom>
            <a:noFill/>
          </p:spPr>
          <p:txBody>
            <a:bodyPr wrap="square" rtlCol="0">
              <a:spAutoFit/>
            </a:bodyPr>
            <a:lstStyle>
              <a:defPPr>
                <a:defRPr lang="zh-CN"/>
              </a:defPPr>
              <a:lvl1pPr>
                <a:lnSpc>
                  <a:spcPct val="150000"/>
                </a:lnSpc>
                <a:defRPr sz="1100">
                  <a:solidFill>
                    <a:schemeClr val="tx1">
                      <a:lumMod val="65000"/>
                      <a:lumOff val="35000"/>
                    </a:schemeClr>
                  </a:solidFill>
                </a:defRPr>
              </a:lvl1pPr>
            </a:lstStyle>
            <a:p>
              <a:pPr algn="ctr">
                <a:buClrTx/>
                <a:buSzTx/>
                <a:buFontTx/>
              </a:pPr>
              <a:r>
                <a:rPr lang="zh-CN" altLang="en-US" sz="1400">
                  <a:solidFill>
                    <a:schemeClr val="tx1"/>
                  </a:solidFill>
                  <a:latin typeface="仿宋_GB2312" panose="02010609030101010101" charset="-122"/>
                  <a:ea typeface="仿宋_GB2312" panose="02010609030101010101" charset="-122"/>
                  <a:cs typeface="+mn-ea"/>
                  <a:sym typeface="+mn-lt"/>
                </a:rPr>
                <a:t>《山西省人民政府办公厅关于建立开发区投资项目建设领办代办工作制度的通知》</a:t>
              </a:r>
              <a:endParaRPr lang="zh-CN" altLang="en-US" sz="1400">
                <a:solidFill>
                  <a:schemeClr val="tx1"/>
                </a:solidFill>
                <a:latin typeface="仿宋_GB2312" panose="02010609030101010101" charset="-122"/>
                <a:ea typeface="仿宋_GB2312" panose="02010609030101010101" charset="-122"/>
                <a:cs typeface="+mn-ea"/>
                <a:sym typeface="+mn-lt"/>
              </a:endParaRPr>
            </a:p>
          </p:txBody>
        </p:sp>
      </p:grpSp>
      <p:grpSp>
        <p:nvGrpSpPr>
          <p:cNvPr id="3" name="组合 2"/>
          <p:cNvGrpSpPr/>
          <p:nvPr/>
        </p:nvGrpSpPr>
        <p:grpSpPr>
          <a:xfrm>
            <a:off x="6384290" y="2103120"/>
            <a:ext cx="2118360" cy="3840480"/>
            <a:chOff x="9934" y="3312"/>
            <a:chExt cx="3336" cy="6048"/>
          </a:xfrm>
        </p:grpSpPr>
        <p:sp>
          <p:nvSpPr>
            <p:cNvPr id="14" name="Rounded Rectangle 13"/>
            <p:cNvSpPr/>
            <p:nvPr/>
          </p:nvSpPr>
          <p:spPr>
            <a:xfrm rot="2700000">
              <a:off x="10715" y="3312"/>
              <a:ext cx="1537" cy="1537"/>
            </a:xfrm>
            <a:prstGeom prst="roundRect">
              <a:avLst>
                <a:gd name="adj" fmla="val 50000"/>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cs typeface="+mn-ea"/>
                <a:sym typeface="+mn-lt"/>
              </a:endParaRPr>
            </a:p>
          </p:txBody>
        </p:sp>
        <p:grpSp>
          <p:nvGrpSpPr>
            <p:cNvPr id="27" name="Группа 74"/>
            <p:cNvGrpSpPr/>
            <p:nvPr/>
          </p:nvGrpSpPr>
          <p:grpSpPr>
            <a:xfrm>
              <a:off x="11172" y="3780"/>
              <a:ext cx="622" cy="600"/>
              <a:chOff x="5843588" y="3217863"/>
              <a:chExt cx="2562225" cy="2471738"/>
            </a:xfrm>
            <a:solidFill>
              <a:schemeClr val="bg1"/>
            </a:solidFill>
          </p:grpSpPr>
          <p:sp>
            <p:nvSpPr>
              <p:cNvPr id="28" name="Freeform 64"/>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29" name="Freeform 65"/>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30" name="Freeform 66"/>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31" name="Freeform 67"/>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grpSp>
        <p:sp>
          <p:nvSpPr>
            <p:cNvPr id="57" name="Flowchart: Terminator 56"/>
            <p:cNvSpPr/>
            <p:nvPr/>
          </p:nvSpPr>
          <p:spPr>
            <a:xfrm>
              <a:off x="9934" y="8605"/>
              <a:ext cx="3336" cy="755"/>
            </a:xfrm>
            <a:prstGeom prst="flowChartTerminator">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a:solidFill>
                    <a:schemeClr val="bg1"/>
                  </a:solidFill>
                  <a:latin typeface="仿宋_GB2312" panose="02010609030101010101" charset="-122"/>
                  <a:ea typeface="仿宋_GB2312" panose="02010609030101010101" charset="-122"/>
                  <a:cs typeface="+mn-ea"/>
                  <a:sym typeface="+mn-lt"/>
                </a:rPr>
                <a:t>晋政发〔2022〕16号</a:t>
              </a:r>
              <a:endParaRPr lang="zh-CN" altLang="en-US" sz="1400">
                <a:solidFill>
                  <a:schemeClr val="bg1"/>
                </a:solidFill>
                <a:latin typeface="仿宋_GB2312" panose="02010609030101010101" charset="-122"/>
                <a:ea typeface="仿宋_GB2312" panose="02010609030101010101" charset="-122"/>
                <a:cs typeface="+mn-ea"/>
                <a:sym typeface="+mn-lt"/>
              </a:endParaRPr>
            </a:p>
          </p:txBody>
        </p:sp>
        <p:sp>
          <p:nvSpPr>
            <p:cNvPr id="64" name="文本框 63"/>
            <p:cNvSpPr txBox="1"/>
            <p:nvPr/>
          </p:nvSpPr>
          <p:spPr>
            <a:xfrm>
              <a:off x="9935" y="5999"/>
              <a:ext cx="3096" cy="1161"/>
            </a:xfrm>
            <a:prstGeom prst="rect">
              <a:avLst/>
            </a:prstGeom>
            <a:noFill/>
          </p:spPr>
          <p:txBody>
            <a:bodyPr wrap="square" rtlCol="0">
              <a:spAutoFit/>
            </a:bodyPr>
            <a:lstStyle>
              <a:defPPr>
                <a:defRPr lang="zh-CN"/>
              </a:defPPr>
              <a:lvl1pPr>
                <a:lnSpc>
                  <a:spcPct val="150000"/>
                </a:lnSpc>
                <a:defRPr sz="1100">
                  <a:solidFill>
                    <a:schemeClr val="tx1">
                      <a:lumMod val="65000"/>
                      <a:lumOff val="35000"/>
                    </a:schemeClr>
                  </a:solidFill>
                </a:defRPr>
              </a:lvl1pPr>
            </a:lstStyle>
            <a:p>
              <a:pPr algn="ctr">
                <a:buClrTx/>
                <a:buSzTx/>
                <a:buFontTx/>
              </a:pPr>
              <a:r>
                <a:rPr lang="zh-CN" altLang="en-US" sz="1400">
                  <a:solidFill>
                    <a:schemeClr val="tx1"/>
                  </a:solidFill>
                  <a:latin typeface="仿宋_GB2312" panose="02010609030101010101" charset="-122"/>
                  <a:ea typeface="仿宋_GB2312" panose="02010609030101010101" charset="-122"/>
                  <a:cs typeface="+mn-ea"/>
                  <a:sym typeface="+mn-lt"/>
                </a:rPr>
                <a:t>《山西省营商环境创新提升行动方案》</a:t>
              </a:r>
              <a:endParaRPr lang="zh-CN" altLang="en-US" sz="1400">
                <a:solidFill>
                  <a:schemeClr val="tx1"/>
                </a:solidFill>
                <a:latin typeface="仿宋_GB2312" panose="02010609030101010101" charset="-122"/>
                <a:ea typeface="仿宋_GB2312" panose="02010609030101010101" charset="-122"/>
                <a:cs typeface="+mn-ea"/>
                <a:sym typeface="+mn-lt"/>
              </a:endParaRPr>
            </a:p>
          </p:txBody>
        </p:sp>
      </p:grpSp>
      <p:grpSp>
        <p:nvGrpSpPr>
          <p:cNvPr id="2" name="组合 1"/>
          <p:cNvGrpSpPr/>
          <p:nvPr/>
        </p:nvGrpSpPr>
        <p:grpSpPr>
          <a:xfrm>
            <a:off x="8953500" y="2103120"/>
            <a:ext cx="2268220" cy="3830955"/>
            <a:chOff x="13830" y="3312"/>
            <a:chExt cx="3572" cy="6033"/>
          </a:xfrm>
        </p:grpSpPr>
        <p:sp>
          <p:nvSpPr>
            <p:cNvPr id="19" name="Rounded Rectangle 18"/>
            <p:cNvSpPr/>
            <p:nvPr/>
          </p:nvSpPr>
          <p:spPr>
            <a:xfrm rot="2700000">
              <a:off x="14733" y="3312"/>
              <a:ext cx="1537" cy="1537"/>
            </a:xfrm>
            <a:prstGeom prst="roundRect">
              <a:avLst>
                <a:gd name="adj" fmla="val 50000"/>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cs typeface="+mn-ea"/>
                <a:sym typeface="+mn-lt"/>
              </a:endParaRPr>
            </a:p>
          </p:txBody>
        </p:sp>
        <p:grpSp>
          <p:nvGrpSpPr>
            <p:cNvPr id="39" name="Группа 406"/>
            <p:cNvGrpSpPr/>
            <p:nvPr/>
          </p:nvGrpSpPr>
          <p:grpSpPr>
            <a:xfrm>
              <a:off x="15202" y="3723"/>
              <a:ext cx="598" cy="610"/>
              <a:chOff x="5853113" y="3217863"/>
              <a:chExt cx="2179638" cy="2225675"/>
            </a:xfrm>
            <a:solidFill>
              <a:schemeClr val="bg1"/>
            </a:solidFill>
          </p:grpSpPr>
          <p:sp>
            <p:nvSpPr>
              <p:cNvPr id="40" name="Freeform 362"/>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41" name="Freeform 363"/>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sp>
            <p:nvSpPr>
              <p:cNvPr id="42" name="Freeform 364"/>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ln>
            </p:spPr>
            <p:txBody>
              <a:bodyPr vert="horz" wrap="square" lIns="91440" tIns="45720" rIns="91440" bIns="45720" numCol="1" anchor="t" anchorCtr="0" compatLnSpc="1"/>
              <a:lstStyle/>
              <a:p>
                <a:endParaRPr lang="ru-RU">
                  <a:cs typeface="+mn-ea"/>
                  <a:sym typeface="+mn-lt"/>
                </a:endParaRPr>
              </a:p>
            </p:txBody>
          </p:sp>
        </p:grpSp>
        <p:sp>
          <p:nvSpPr>
            <p:cNvPr id="58" name="Flowchart: Terminator 57"/>
            <p:cNvSpPr/>
            <p:nvPr/>
          </p:nvSpPr>
          <p:spPr>
            <a:xfrm>
              <a:off x="13969" y="8590"/>
              <a:ext cx="3433" cy="755"/>
            </a:xfrm>
            <a:prstGeom prst="flowChartTerminator">
              <a:avLst/>
            </a:prstGeom>
            <a:solidFill>
              <a:srgbClr val="005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400">
                  <a:solidFill>
                    <a:schemeClr val="bg1"/>
                  </a:solidFill>
                  <a:latin typeface="仿宋_GB2312" panose="02010609030101010101" charset="-122"/>
                  <a:ea typeface="仿宋_GB2312" panose="02010609030101010101" charset="-122"/>
                  <a:cs typeface="+mn-ea"/>
                  <a:sym typeface="+mn-lt"/>
                </a:rPr>
                <a:t>长审管发〔2022〕8号</a:t>
              </a:r>
              <a:endParaRPr lang="zh-CN" altLang="en-US" sz="1400">
                <a:solidFill>
                  <a:schemeClr val="bg1"/>
                </a:solidFill>
                <a:latin typeface="仿宋_GB2312" panose="02010609030101010101" charset="-122"/>
                <a:ea typeface="仿宋_GB2312" panose="02010609030101010101" charset="-122"/>
                <a:cs typeface="+mn-ea"/>
                <a:sym typeface="+mn-lt"/>
              </a:endParaRPr>
            </a:p>
          </p:txBody>
        </p:sp>
        <p:sp>
          <p:nvSpPr>
            <p:cNvPr id="67" name="文本框 66"/>
            <p:cNvSpPr txBox="1"/>
            <p:nvPr/>
          </p:nvSpPr>
          <p:spPr>
            <a:xfrm>
              <a:off x="13830" y="5788"/>
              <a:ext cx="3571" cy="1670"/>
            </a:xfrm>
            <a:prstGeom prst="rect">
              <a:avLst/>
            </a:prstGeom>
            <a:noFill/>
          </p:spPr>
          <p:txBody>
            <a:bodyPr wrap="square" rtlCol="0">
              <a:spAutoFit/>
            </a:bodyPr>
            <a:lstStyle>
              <a:defPPr>
                <a:defRPr lang="zh-CN"/>
              </a:defPPr>
              <a:lvl1pPr>
                <a:lnSpc>
                  <a:spcPct val="150000"/>
                </a:lnSpc>
                <a:defRPr sz="1100">
                  <a:solidFill>
                    <a:schemeClr val="tx1">
                      <a:lumMod val="65000"/>
                      <a:lumOff val="35000"/>
                    </a:schemeClr>
                  </a:solidFill>
                </a:defRPr>
              </a:lvl1pPr>
            </a:lstStyle>
            <a:p>
              <a:pPr algn="ctr">
                <a:buClrTx/>
                <a:buSzTx/>
                <a:buFontTx/>
              </a:pPr>
              <a:r>
                <a:rPr lang="zh-CN" altLang="en-US" sz="1400">
                  <a:solidFill>
                    <a:schemeClr val="tx1"/>
                  </a:solidFill>
                  <a:latin typeface="仿宋_GB2312" panose="02010609030101010101" charset="-122"/>
                  <a:ea typeface="仿宋_GB2312" panose="02010609030101010101" charset="-122"/>
                  <a:cs typeface="+mn-ea"/>
                  <a:sym typeface="+mn-lt"/>
                </a:rPr>
                <a:t>《长治市行政审批服务管理局严格落实项目审批“全代办”工作实施方案》</a:t>
              </a:r>
              <a:endParaRPr lang="zh-CN" altLang="en-US" sz="1400">
                <a:solidFill>
                  <a:schemeClr val="tx1"/>
                </a:solidFill>
                <a:latin typeface="仿宋_GB2312" panose="02010609030101010101" charset="-122"/>
                <a:ea typeface="仿宋_GB2312" panose="02010609030101010101" charset="-122"/>
                <a:cs typeface="+mn-ea"/>
                <a:sym typeface="+mn-lt"/>
              </a:endParaRPr>
            </a:p>
          </p:txBody>
        </p:sp>
      </p:grpSp>
      <p:grpSp>
        <p:nvGrpSpPr>
          <p:cNvPr id="69" name="组合 68"/>
          <p:cNvGrpSpPr/>
          <p:nvPr/>
        </p:nvGrpSpPr>
        <p:grpSpPr>
          <a:xfrm>
            <a:off x="4106343" y="297388"/>
            <a:ext cx="3936818" cy="777843"/>
            <a:chOff x="4114096" y="297388"/>
            <a:chExt cx="3936818" cy="777843"/>
          </a:xfrm>
        </p:grpSpPr>
        <p:sp>
          <p:nvSpPr>
            <p:cNvPr id="70" name="矩形 69"/>
            <p:cNvSpPr/>
            <p:nvPr/>
          </p:nvSpPr>
          <p:spPr>
            <a:xfrm>
              <a:off x="4797886" y="297388"/>
              <a:ext cx="2418080" cy="768350"/>
            </a:xfrm>
            <a:prstGeom prst="rect">
              <a:avLst/>
            </a:prstGeom>
          </p:spPr>
          <p:txBody>
            <a:bodyPr wrap="none">
              <a:spAutoFit/>
            </a:bodyPr>
            <a:lstStyle/>
            <a:p>
              <a:pPr algn="l"/>
              <a:r>
                <a:rPr lang="zh-CN" altLang="zh-CN" sz="4400" dirty="0">
                  <a:ea typeface="宋体" panose="02010600030101010101" pitchFamily="2" charset="-122"/>
                  <a:cs typeface="+mn-ea"/>
                  <a:sym typeface="+mn-lt"/>
                </a:rPr>
                <a:t>文件依据</a:t>
              </a:r>
              <a:endParaRPr lang="zh-CN" altLang="en-US" sz="4400" dirty="0">
                <a:cs typeface="+mn-ea"/>
                <a:sym typeface="+mn-lt"/>
              </a:endParaRPr>
            </a:p>
          </p:txBody>
        </p:sp>
        <p:cxnSp>
          <p:nvCxnSpPr>
            <p:cNvPr id="71" name="直接连接符 70"/>
            <p:cNvCxnSpPr/>
            <p:nvPr/>
          </p:nvCxnSpPr>
          <p:spPr>
            <a:xfrm flipH="1">
              <a:off x="4114096" y="1075231"/>
              <a:ext cx="3936818" cy="0"/>
            </a:xfrm>
            <a:prstGeom prst="line">
              <a:avLst/>
            </a:prstGeom>
            <a:ln w="9525">
              <a:solidFill>
                <a:srgbClr val="005AB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5796280" y="2436495"/>
            <a:ext cx="5595620" cy="2029460"/>
          </a:xfrm>
          <a:prstGeom prst="rect">
            <a:avLst/>
          </a:prstGeom>
          <a:noFill/>
        </p:spPr>
        <p:txBody>
          <a:bodyPr wrap="square" rtlCol="0">
            <a:noAutofit/>
          </a:bodyPr>
          <a:lstStyle>
            <a:defPPr>
              <a:defRPr lang="zh-CN"/>
            </a:defPPr>
            <a:lvl1pPr>
              <a:lnSpc>
                <a:spcPct val="150000"/>
              </a:lnSpc>
              <a:defRPr sz="1100">
                <a:solidFill>
                  <a:schemeClr val="tx1">
                    <a:lumMod val="65000"/>
                    <a:lumOff val="35000"/>
                  </a:schemeClr>
                </a:solidFill>
              </a:defRPr>
            </a:lvl1pPr>
          </a:lstStyle>
          <a:p>
            <a:r>
              <a:rPr lang="en-US" sz="2000">
                <a:solidFill>
                  <a:schemeClr val="tx1"/>
                </a:solidFill>
                <a:latin typeface="仿宋_GB2312" panose="02010609030101010101" charset="-122"/>
                <a:ea typeface="仿宋_GB2312" panose="02010609030101010101" charset="-122"/>
                <a:cs typeface="+mn-ea"/>
                <a:sym typeface="+mn-lt"/>
              </a:rPr>
              <a:t>  </a:t>
            </a:r>
            <a:r>
              <a:rPr sz="2000">
                <a:solidFill>
                  <a:schemeClr val="tx1"/>
                </a:solidFill>
                <a:latin typeface="仿宋_GB2312" panose="02010609030101010101" charset="-122"/>
                <a:ea typeface="仿宋_GB2312" panose="02010609030101010101" charset="-122"/>
                <a:cs typeface="+mn-ea"/>
                <a:sym typeface="+mn-lt"/>
              </a:rPr>
              <a:t>《</a:t>
            </a:r>
            <a:r>
              <a:rPr sz="2000" b="1">
                <a:solidFill>
                  <a:schemeClr val="tx1"/>
                </a:solidFill>
                <a:latin typeface="仿宋_GB2312" panose="02010609030101010101" charset="-122"/>
                <a:ea typeface="仿宋_GB2312" panose="02010609030101010101" charset="-122"/>
                <a:cs typeface="+mn-ea"/>
                <a:sym typeface="+mn-lt"/>
              </a:rPr>
              <a:t>“首席服务秘书”制度》中所涉及的重点项目、重点工程是指</a:t>
            </a:r>
            <a:r>
              <a:rPr sz="2000">
                <a:solidFill>
                  <a:schemeClr val="tx1"/>
                </a:solidFill>
                <a:latin typeface="仿宋_GB2312" panose="02010609030101010101" charset="-122"/>
                <a:ea typeface="仿宋_GB2312" panose="02010609030101010101" charset="-122"/>
                <a:cs typeface="+mn-ea"/>
                <a:sym typeface="+mn-lt"/>
              </a:rPr>
              <a:t>对本级审批的政府固定资产投资重点工程项目、企业固定资产投资额度在</a:t>
            </a:r>
            <a:r>
              <a:rPr sz="2000" u="sng">
                <a:solidFill>
                  <a:schemeClr val="tx1"/>
                </a:solidFill>
                <a:latin typeface="仿宋_GB2312" panose="02010609030101010101" charset="-122"/>
                <a:ea typeface="仿宋_GB2312" panose="02010609030101010101" charset="-122"/>
                <a:cs typeface="+mn-ea"/>
                <a:sym typeface="+mn-lt"/>
              </a:rPr>
              <a:t>5000万元</a:t>
            </a:r>
            <a:r>
              <a:rPr sz="2000">
                <a:solidFill>
                  <a:schemeClr val="tx1"/>
                </a:solidFill>
                <a:latin typeface="仿宋_GB2312" panose="02010609030101010101" charset="-122"/>
                <a:ea typeface="仿宋_GB2312" panose="02010609030101010101" charset="-122"/>
                <a:cs typeface="+mn-ea"/>
                <a:sym typeface="+mn-lt"/>
              </a:rPr>
              <a:t>人民币以上的重点工程项目开展专属服务。</a:t>
            </a:r>
            <a:endParaRPr sz="2000">
              <a:solidFill>
                <a:schemeClr val="tx1"/>
              </a:solidFill>
              <a:latin typeface="仿宋_GB2312" panose="02010609030101010101" charset="-122"/>
              <a:ea typeface="仿宋_GB2312" panose="02010609030101010101" charset="-122"/>
              <a:cs typeface="+mn-ea"/>
              <a:sym typeface="+mn-lt"/>
            </a:endParaRPr>
          </a:p>
        </p:txBody>
      </p:sp>
      <p:pic>
        <p:nvPicPr>
          <p:cNvPr id="4" name="图片占位符 3" descr="图片包含 墙壁, 室内, 男士, 人员&#10;&#10;描述已自动生成"/>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t="2685" b="2685"/>
          <a:stretch>
            <a:fillRect/>
          </a:stretch>
        </p:blipFill>
        <p:spPr>
          <a:xfrm>
            <a:off x="779145" y="2164715"/>
            <a:ext cx="4076700" cy="2572385"/>
          </a:xfrm>
        </p:spPr>
      </p:pic>
      <p:grpSp>
        <p:nvGrpSpPr>
          <p:cNvPr id="40" name="组合 39"/>
          <p:cNvGrpSpPr/>
          <p:nvPr/>
        </p:nvGrpSpPr>
        <p:grpSpPr>
          <a:xfrm>
            <a:off x="3824214" y="297388"/>
            <a:ext cx="4551220" cy="777843"/>
            <a:chOff x="4114096" y="297388"/>
            <a:chExt cx="4551220" cy="777843"/>
          </a:xfrm>
        </p:grpSpPr>
        <p:sp>
          <p:nvSpPr>
            <p:cNvPr id="41" name="矩形 40"/>
            <p:cNvSpPr/>
            <p:nvPr/>
          </p:nvSpPr>
          <p:spPr>
            <a:xfrm>
              <a:off x="4315921" y="297388"/>
              <a:ext cx="4094480" cy="768350"/>
            </a:xfrm>
            <a:prstGeom prst="rect">
              <a:avLst/>
            </a:prstGeom>
          </p:spPr>
          <p:txBody>
            <a:bodyPr wrap="none">
              <a:spAutoFit/>
            </a:bodyPr>
            <a:lstStyle/>
            <a:p>
              <a:r>
                <a:rPr lang="zh-CN" altLang="en-US" sz="4400">
                  <a:cs typeface="+mn-ea"/>
                  <a:sym typeface="+mn-lt"/>
                </a:rPr>
                <a:t>文件执行的范围</a:t>
              </a:r>
              <a:endParaRPr lang="zh-CN" altLang="en-US" sz="4400" dirty="0">
                <a:cs typeface="+mn-ea"/>
                <a:sym typeface="+mn-lt"/>
              </a:endParaRPr>
            </a:p>
          </p:txBody>
        </p:sp>
        <p:cxnSp>
          <p:nvCxnSpPr>
            <p:cNvPr id="42" name="直接连接符 41"/>
            <p:cNvCxnSpPr/>
            <p:nvPr/>
          </p:nvCxnSpPr>
          <p:spPr>
            <a:xfrm flipH="1">
              <a:off x="4114096" y="1075231"/>
              <a:ext cx="4551220" cy="0"/>
            </a:xfrm>
            <a:prstGeom prst="line">
              <a:avLst/>
            </a:prstGeom>
            <a:ln w="9525">
              <a:solidFill>
                <a:srgbClr val="005AB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989070" y="1254760"/>
            <a:ext cx="7865745" cy="5419090"/>
          </a:xfrm>
          <a:prstGeom prst="rect">
            <a:avLst/>
          </a:prstGeom>
          <a:noFill/>
        </p:spPr>
        <p:txBody>
          <a:bodyPr wrap="square" rtlCol="0">
            <a:noAutofit/>
          </a:bodyPr>
          <a:lstStyle>
            <a:defPPr>
              <a:defRPr lang="zh-CN"/>
            </a:defPPr>
            <a:lvl1pPr>
              <a:lnSpc>
                <a:spcPct val="150000"/>
              </a:lnSpc>
              <a:defRPr sz="1100">
                <a:solidFill>
                  <a:schemeClr val="tx1">
                    <a:lumMod val="65000"/>
                    <a:lumOff val="35000"/>
                  </a:schemeClr>
                </a:solidFill>
              </a:defRPr>
            </a:lvl1pPr>
          </a:lstStyle>
          <a:p>
            <a:r>
              <a:rPr lang="zh-CN" altLang="en-US" sz="1800">
                <a:solidFill>
                  <a:schemeClr val="tx1"/>
                </a:solidFill>
                <a:latin typeface="黑体" panose="02010609060101010101" charset="-122"/>
                <a:ea typeface="黑体" panose="02010609060101010101" charset="-122"/>
                <a:cs typeface="仿宋_GB2312" panose="02010609030101010101" charset="-122"/>
                <a:sym typeface="+mn-lt"/>
              </a:rPr>
              <a:t>一、前期工作</a:t>
            </a:r>
            <a:endParaRPr lang="zh-CN" altLang="en-US" sz="1800">
              <a:solidFill>
                <a:schemeClr val="tx1"/>
              </a:solidFill>
              <a:latin typeface="黑体" panose="02010609060101010101" charset="-122"/>
              <a:ea typeface="黑体" panose="0201060906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1.接待咨询。“首席服务秘书”办公室为项目单位提供相关法律法规、政策及办事流程等方面的咨询服务。通过前期策划生成的明确审批流程、事项清单和材料清单，简化项目后期的审批手续。</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2.委托受理。主动向符合条件的项目单位提出邀请，由项目单位自主选择是否委托“首席服务秘书”。</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zh-CN" altLang="en-US" sz="1800">
                <a:solidFill>
                  <a:schemeClr val="tx1"/>
                </a:solidFill>
                <a:latin typeface="黑体" panose="02010609060101010101" charset="-122"/>
                <a:ea typeface="黑体" panose="02010609060101010101" charset="-122"/>
                <a:cs typeface="仿宋_GB2312" panose="02010609030101010101" charset="-122"/>
                <a:sym typeface="+mn-lt"/>
              </a:rPr>
              <a:t>二、开展服务</a:t>
            </a:r>
            <a:endParaRPr lang="zh-CN" altLang="en-US" sz="1800">
              <a:solidFill>
                <a:schemeClr val="tx1"/>
              </a:solidFill>
              <a:latin typeface="黑体" panose="02010609060101010101" charset="-122"/>
              <a:ea typeface="黑体" panose="0201060906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1. 制定清单。“首席服务秘书”办公室根据项目单位委托的具体事项，按照“一窗受理、集成服务”要求，列出审批事项清单。</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2.审批代办。指定专人担任服务专员按照清单及时完成审批资料准备，协调项目单位缴纳相关规费，向审批窗口进行派单审批并跟踪催办、督办。</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3.办结告知。服务专员建立工作台账，审批事项办结后，即时告知项目单位审批结果，及时送达相关证照文件。</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grpSp>
        <p:nvGrpSpPr>
          <p:cNvPr id="41" name="组合 40"/>
          <p:cNvGrpSpPr/>
          <p:nvPr/>
        </p:nvGrpSpPr>
        <p:grpSpPr>
          <a:xfrm>
            <a:off x="3479939" y="294213"/>
            <a:ext cx="5212080" cy="781018"/>
            <a:chOff x="3769821" y="294213"/>
            <a:chExt cx="5212080" cy="781018"/>
          </a:xfrm>
        </p:grpSpPr>
        <p:sp>
          <p:nvSpPr>
            <p:cNvPr id="42" name="矩形 41"/>
            <p:cNvSpPr/>
            <p:nvPr/>
          </p:nvSpPr>
          <p:spPr>
            <a:xfrm>
              <a:off x="3769821" y="294213"/>
              <a:ext cx="5212080" cy="768350"/>
            </a:xfrm>
            <a:prstGeom prst="rect">
              <a:avLst/>
            </a:prstGeom>
          </p:spPr>
          <p:txBody>
            <a:bodyPr wrap="none">
              <a:spAutoFit/>
            </a:bodyPr>
            <a:lstStyle/>
            <a:p>
              <a:pPr algn="l"/>
              <a:r>
                <a:rPr lang="zh-CN" altLang="en-US" sz="4400">
                  <a:cs typeface="+mn-ea"/>
                  <a:sym typeface="+mn-lt"/>
                </a:rPr>
                <a:t>核心或重点内容解读</a:t>
              </a:r>
              <a:endParaRPr lang="zh-CN" altLang="en-US" sz="4400">
                <a:cs typeface="+mn-ea"/>
                <a:sym typeface="+mn-lt"/>
              </a:endParaRPr>
            </a:p>
          </p:txBody>
        </p:sp>
        <p:cxnSp>
          <p:nvCxnSpPr>
            <p:cNvPr id="43" name="直接连接符 42"/>
            <p:cNvCxnSpPr/>
            <p:nvPr/>
          </p:nvCxnSpPr>
          <p:spPr>
            <a:xfrm flipH="1">
              <a:off x="4114096" y="1075231"/>
              <a:ext cx="4551220" cy="0"/>
            </a:xfrm>
            <a:prstGeom prst="line">
              <a:avLst/>
            </a:prstGeom>
            <a:ln w="9525">
              <a:solidFill>
                <a:srgbClr val="005AB4"/>
              </a:solidFill>
            </a:ln>
          </p:spPr>
          <p:style>
            <a:lnRef idx="1">
              <a:schemeClr val="accent1"/>
            </a:lnRef>
            <a:fillRef idx="0">
              <a:schemeClr val="accent1"/>
            </a:fillRef>
            <a:effectRef idx="0">
              <a:schemeClr val="accent1"/>
            </a:effectRef>
            <a:fontRef idx="minor">
              <a:schemeClr val="tx1"/>
            </a:fontRef>
          </p:style>
        </p:cxnSp>
      </p:grpSp>
      <p:grpSp>
        <p:nvGrpSpPr>
          <p:cNvPr id="2" name="Group 11"/>
          <p:cNvGrpSpPr/>
          <p:nvPr/>
        </p:nvGrpSpPr>
        <p:grpSpPr>
          <a:xfrm>
            <a:off x="575511" y="2188653"/>
            <a:ext cx="2988560" cy="3195392"/>
            <a:chOff x="441611" y="1180105"/>
            <a:chExt cx="2872356" cy="3071146"/>
          </a:xfrm>
        </p:grpSpPr>
        <p:sp>
          <p:nvSpPr>
            <p:cNvPr id="3" name="Oval 2"/>
            <p:cNvSpPr/>
            <p:nvPr>
              <p:custDataLst>
                <p:tags r:id="rId1"/>
              </p:custDataLst>
            </p:nvPr>
          </p:nvSpPr>
          <p:spPr>
            <a:xfrm rot="814699">
              <a:off x="1553446" y="2539741"/>
              <a:ext cx="1368152" cy="1368152"/>
            </a:xfrm>
            <a:custGeom>
              <a:avLst/>
              <a:gdLst/>
              <a:ahLst/>
              <a:cxnLst/>
              <a:rect l="l" t="t" r="r" b="b"/>
              <a:pathLst>
                <a:path w="2160240" h="2160240">
                  <a:moveTo>
                    <a:pt x="958200" y="0"/>
                  </a:moveTo>
                  <a:lnTo>
                    <a:pt x="1202040" y="0"/>
                  </a:lnTo>
                  <a:cubicBezTo>
                    <a:pt x="1254012" y="0"/>
                    <a:pt x="1296144" y="42132"/>
                    <a:pt x="1296144" y="94104"/>
                  </a:cubicBezTo>
                  <a:lnTo>
                    <a:pt x="1296144" y="190279"/>
                  </a:lnTo>
                  <a:cubicBezTo>
                    <a:pt x="1389361" y="212582"/>
                    <a:pt x="1477009" y="249172"/>
                    <a:pt x="1555776" y="298961"/>
                  </a:cubicBezTo>
                  <a:lnTo>
                    <a:pt x="1596168" y="258568"/>
                  </a:lnTo>
                  <a:cubicBezTo>
                    <a:pt x="1642655" y="212081"/>
                    <a:pt x="1718026" y="212081"/>
                    <a:pt x="1764513" y="258568"/>
                  </a:cubicBezTo>
                  <a:lnTo>
                    <a:pt x="1901672" y="395727"/>
                  </a:lnTo>
                  <a:cubicBezTo>
                    <a:pt x="1948159" y="442214"/>
                    <a:pt x="1948159" y="517585"/>
                    <a:pt x="1901672" y="564072"/>
                  </a:cubicBezTo>
                  <a:lnTo>
                    <a:pt x="1860814" y="604931"/>
                  </a:lnTo>
                  <a:cubicBezTo>
                    <a:pt x="1910096" y="683590"/>
                    <a:pt x="1946147" y="771046"/>
                    <a:pt x="1967819" y="864096"/>
                  </a:cubicBezTo>
                  <a:lnTo>
                    <a:pt x="2066136" y="864096"/>
                  </a:lnTo>
                  <a:cubicBezTo>
                    <a:pt x="2118108" y="864096"/>
                    <a:pt x="2160240" y="906228"/>
                    <a:pt x="2160240" y="958200"/>
                  </a:cubicBezTo>
                  <a:lnTo>
                    <a:pt x="2160240" y="1202040"/>
                  </a:lnTo>
                  <a:cubicBezTo>
                    <a:pt x="2160240" y="1254012"/>
                    <a:pt x="2118108" y="1296144"/>
                    <a:pt x="2066136" y="1296144"/>
                  </a:cubicBezTo>
                  <a:lnTo>
                    <a:pt x="1967819" y="1296144"/>
                  </a:lnTo>
                  <a:cubicBezTo>
                    <a:pt x="1946147" y="1389194"/>
                    <a:pt x="1910096" y="1476650"/>
                    <a:pt x="1860814" y="1555310"/>
                  </a:cubicBezTo>
                  <a:lnTo>
                    <a:pt x="1908650" y="1603146"/>
                  </a:lnTo>
                  <a:cubicBezTo>
                    <a:pt x="1957242" y="1651738"/>
                    <a:pt x="1957242" y="1730519"/>
                    <a:pt x="1908650" y="1779111"/>
                  </a:cubicBezTo>
                  <a:lnTo>
                    <a:pt x="1779111" y="1908650"/>
                  </a:lnTo>
                  <a:cubicBezTo>
                    <a:pt x="1730519" y="1957242"/>
                    <a:pt x="1651738" y="1957242"/>
                    <a:pt x="1603146" y="1908650"/>
                  </a:cubicBezTo>
                  <a:lnTo>
                    <a:pt x="1555776" y="1861280"/>
                  </a:lnTo>
                  <a:cubicBezTo>
                    <a:pt x="1477009" y="1911069"/>
                    <a:pt x="1389361" y="1947658"/>
                    <a:pt x="1296144" y="1969961"/>
                  </a:cubicBezTo>
                  <a:lnTo>
                    <a:pt x="1296144" y="2066136"/>
                  </a:lnTo>
                  <a:cubicBezTo>
                    <a:pt x="1296144" y="2118108"/>
                    <a:pt x="1254012" y="2160240"/>
                    <a:pt x="1202040" y="2160240"/>
                  </a:cubicBezTo>
                  <a:lnTo>
                    <a:pt x="958200" y="2160240"/>
                  </a:lnTo>
                  <a:cubicBezTo>
                    <a:pt x="906228" y="2160240"/>
                    <a:pt x="864096" y="2118108"/>
                    <a:pt x="864096" y="2066136"/>
                  </a:cubicBezTo>
                  <a:lnTo>
                    <a:pt x="864096" y="1969961"/>
                  </a:lnTo>
                  <a:cubicBezTo>
                    <a:pt x="770879" y="1947658"/>
                    <a:pt x="683232" y="1911069"/>
                    <a:pt x="604465" y="1861280"/>
                  </a:cubicBezTo>
                  <a:lnTo>
                    <a:pt x="564072" y="1901672"/>
                  </a:lnTo>
                  <a:cubicBezTo>
                    <a:pt x="517585" y="1948160"/>
                    <a:pt x="442214" y="1948160"/>
                    <a:pt x="395727" y="1901672"/>
                  </a:cubicBezTo>
                  <a:lnTo>
                    <a:pt x="258568" y="1764513"/>
                  </a:lnTo>
                  <a:cubicBezTo>
                    <a:pt x="212081" y="1718026"/>
                    <a:pt x="212081" y="1642655"/>
                    <a:pt x="258568" y="1596168"/>
                  </a:cubicBezTo>
                  <a:lnTo>
                    <a:pt x="299427" y="1555310"/>
                  </a:lnTo>
                  <a:cubicBezTo>
                    <a:pt x="250144" y="1476650"/>
                    <a:pt x="214093" y="1389194"/>
                    <a:pt x="192421" y="1296144"/>
                  </a:cubicBezTo>
                  <a:lnTo>
                    <a:pt x="94104" y="1296144"/>
                  </a:lnTo>
                  <a:cubicBezTo>
                    <a:pt x="42132" y="1296144"/>
                    <a:pt x="0" y="1254012"/>
                    <a:pt x="0" y="1202040"/>
                  </a:cubicBezTo>
                  <a:lnTo>
                    <a:pt x="0" y="958200"/>
                  </a:lnTo>
                  <a:cubicBezTo>
                    <a:pt x="0" y="906228"/>
                    <a:pt x="42132" y="864096"/>
                    <a:pt x="94104" y="864096"/>
                  </a:cubicBezTo>
                  <a:lnTo>
                    <a:pt x="192421" y="864096"/>
                  </a:lnTo>
                  <a:cubicBezTo>
                    <a:pt x="214093" y="771046"/>
                    <a:pt x="250144" y="683590"/>
                    <a:pt x="299426" y="604931"/>
                  </a:cubicBezTo>
                  <a:lnTo>
                    <a:pt x="251590" y="557095"/>
                  </a:lnTo>
                  <a:cubicBezTo>
                    <a:pt x="202999" y="508503"/>
                    <a:pt x="202999" y="429721"/>
                    <a:pt x="251590" y="381130"/>
                  </a:cubicBezTo>
                  <a:lnTo>
                    <a:pt x="381130" y="251591"/>
                  </a:lnTo>
                  <a:cubicBezTo>
                    <a:pt x="429721" y="202999"/>
                    <a:pt x="508503" y="202999"/>
                    <a:pt x="557095" y="251591"/>
                  </a:cubicBezTo>
                  <a:lnTo>
                    <a:pt x="604465" y="298961"/>
                  </a:lnTo>
                  <a:cubicBezTo>
                    <a:pt x="683232" y="249172"/>
                    <a:pt x="770879" y="212582"/>
                    <a:pt x="864096" y="190279"/>
                  </a:cubicBezTo>
                  <a:lnTo>
                    <a:pt x="864096" y="94104"/>
                  </a:lnTo>
                  <a:cubicBezTo>
                    <a:pt x="864096" y="42132"/>
                    <a:pt x="906228" y="0"/>
                    <a:pt x="958200" y="0"/>
                  </a:cubicBezTo>
                  <a:close/>
                </a:path>
              </a:pathLst>
            </a:custGeom>
            <a:solidFill>
              <a:schemeClr val="bg1"/>
            </a:solidFill>
            <a:ln w="25400">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cs typeface="+mn-ea"/>
                <a:sym typeface="+mn-lt"/>
              </a:endParaRPr>
            </a:p>
          </p:txBody>
        </p:sp>
        <p:sp>
          <p:nvSpPr>
            <p:cNvPr id="4" name="Oval 2"/>
            <p:cNvSpPr/>
            <p:nvPr>
              <p:custDataLst>
                <p:tags r:id="rId2"/>
              </p:custDataLst>
            </p:nvPr>
          </p:nvSpPr>
          <p:spPr>
            <a:xfrm rot="21043915">
              <a:off x="746970" y="1983891"/>
              <a:ext cx="1008112" cy="1008112"/>
            </a:xfrm>
            <a:custGeom>
              <a:avLst/>
              <a:gdLst/>
              <a:ahLst/>
              <a:cxnLst/>
              <a:rect l="l" t="t" r="r" b="b"/>
              <a:pathLst>
                <a:path w="2160240" h="2160240">
                  <a:moveTo>
                    <a:pt x="958200" y="0"/>
                  </a:moveTo>
                  <a:lnTo>
                    <a:pt x="1202040" y="0"/>
                  </a:lnTo>
                  <a:cubicBezTo>
                    <a:pt x="1254012" y="0"/>
                    <a:pt x="1296144" y="42132"/>
                    <a:pt x="1296144" y="94104"/>
                  </a:cubicBezTo>
                  <a:lnTo>
                    <a:pt x="1296144" y="190279"/>
                  </a:lnTo>
                  <a:cubicBezTo>
                    <a:pt x="1389361" y="212582"/>
                    <a:pt x="1477009" y="249172"/>
                    <a:pt x="1555776" y="298961"/>
                  </a:cubicBezTo>
                  <a:lnTo>
                    <a:pt x="1596168" y="258568"/>
                  </a:lnTo>
                  <a:cubicBezTo>
                    <a:pt x="1642655" y="212081"/>
                    <a:pt x="1718026" y="212081"/>
                    <a:pt x="1764513" y="258568"/>
                  </a:cubicBezTo>
                  <a:lnTo>
                    <a:pt x="1901672" y="395727"/>
                  </a:lnTo>
                  <a:cubicBezTo>
                    <a:pt x="1948159" y="442214"/>
                    <a:pt x="1948159" y="517585"/>
                    <a:pt x="1901672" y="564072"/>
                  </a:cubicBezTo>
                  <a:lnTo>
                    <a:pt x="1860814" y="604931"/>
                  </a:lnTo>
                  <a:cubicBezTo>
                    <a:pt x="1910096" y="683590"/>
                    <a:pt x="1946147" y="771046"/>
                    <a:pt x="1967819" y="864096"/>
                  </a:cubicBezTo>
                  <a:lnTo>
                    <a:pt x="2066136" y="864096"/>
                  </a:lnTo>
                  <a:cubicBezTo>
                    <a:pt x="2118108" y="864096"/>
                    <a:pt x="2160240" y="906228"/>
                    <a:pt x="2160240" y="958200"/>
                  </a:cubicBezTo>
                  <a:lnTo>
                    <a:pt x="2160240" y="1202040"/>
                  </a:lnTo>
                  <a:cubicBezTo>
                    <a:pt x="2160240" y="1254012"/>
                    <a:pt x="2118108" y="1296144"/>
                    <a:pt x="2066136" y="1296144"/>
                  </a:cubicBezTo>
                  <a:lnTo>
                    <a:pt x="1967819" y="1296144"/>
                  </a:lnTo>
                  <a:cubicBezTo>
                    <a:pt x="1946147" y="1389194"/>
                    <a:pt x="1910096" y="1476650"/>
                    <a:pt x="1860814" y="1555310"/>
                  </a:cubicBezTo>
                  <a:lnTo>
                    <a:pt x="1908650" y="1603146"/>
                  </a:lnTo>
                  <a:cubicBezTo>
                    <a:pt x="1957242" y="1651738"/>
                    <a:pt x="1957242" y="1730519"/>
                    <a:pt x="1908650" y="1779111"/>
                  </a:cubicBezTo>
                  <a:lnTo>
                    <a:pt x="1779111" y="1908650"/>
                  </a:lnTo>
                  <a:cubicBezTo>
                    <a:pt x="1730519" y="1957242"/>
                    <a:pt x="1651738" y="1957242"/>
                    <a:pt x="1603146" y="1908650"/>
                  </a:cubicBezTo>
                  <a:lnTo>
                    <a:pt x="1555776" y="1861280"/>
                  </a:lnTo>
                  <a:cubicBezTo>
                    <a:pt x="1477009" y="1911069"/>
                    <a:pt x="1389361" y="1947658"/>
                    <a:pt x="1296144" y="1969961"/>
                  </a:cubicBezTo>
                  <a:lnTo>
                    <a:pt x="1296144" y="2066136"/>
                  </a:lnTo>
                  <a:cubicBezTo>
                    <a:pt x="1296144" y="2118108"/>
                    <a:pt x="1254012" y="2160240"/>
                    <a:pt x="1202040" y="2160240"/>
                  </a:cubicBezTo>
                  <a:lnTo>
                    <a:pt x="958200" y="2160240"/>
                  </a:lnTo>
                  <a:cubicBezTo>
                    <a:pt x="906228" y="2160240"/>
                    <a:pt x="864096" y="2118108"/>
                    <a:pt x="864096" y="2066136"/>
                  </a:cubicBezTo>
                  <a:lnTo>
                    <a:pt x="864096" y="1969961"/>
                  </a:lnTo>
                  <a:cubicBezTo>
                    <a:pt x="770879" y="1947658"/>
                    <a:pt x="683232" y="1911069"/>
                    <a:pt x="604465" y="1861280"/>
                  </a:cubicBezTo>
                  <a:lnTo>
                    <a:pt x="564072" y="1901672"/>
                  </a:lnTo>
                  <a:cubicBezTo>
                    <a:pt x="517585" y="1948160"/>
                    <a:pt x="442214" y="1948160"/>
                    <a:pt x="395727" y="1901672"/>
                  </a:cubicBezTo>
                  <a:lnTo>
                    <a:pt x="258568" y="1764513"/>
                  </a:lnTo>
                  <a:cubicBezTo>
                    <a:pt x="212081" y="1718026"/>
                    <a:pt x="212081" y="1642655"/>
                    <a:pt x="258568" y="1596168"/>
                  </a:cubicBezTo>
                  <a:lnTo>
                    <a:pt x="299427" y="1555310"/>
                  </a:lnTo>
                  <a:cubicBezTo>
                    <a:pt x="250144" y="1476650"/>
                    <a:pt x="214093" y="1389194"/>
                    <a:pt x="192421" y="1296144"/>
                  </a:cubicBezTo>
                  <a:lnTo>
                    <a:pt x="94104" y="1296144"/>
                  </a:lnTo>
                  <a:cubicBezTo>
                    <a:pt x="42132" y="1296144"/>
                    <a:pt x="0" y="1254012"/>
                    <a:pt x="0" y="1202040"/>
                  </a:cubicBezTo>
                  <a:lnTo>
                    <a:pt x="0" y="958200"/>
                  </a:lnTo>
                  <a:cubicBezTo>
                    <a:pt x="0" y="906228"/>
                    <a:pt x="42132" y="864096"/>
                    <a:pt x="94104" y="864096"/>
                  </a:cubicBezTo>
                  <a:lnTo>
                    <a:pt x="192421" y="864096"/>
                  </a:lnTo>
                  <a:cubicBezTo>
                    <a:pt x="214093" y="771046"/>
                    <a:pt x="250144" y="683590"/>
                    <a:pt x="299426" y="604931"/>
                  </a:cubicBezTo>
                  <a:lnTo>
                    <a:pt x="251590" y="557095"/>
                  </a:lnTo>
                  <a:cubicBezTo>
                    <a:pt x="202999" y="508503"/>
                    <a:pt x="202999" y="429721"/>
                    <a:pt x="251590" y="381130"/>
                  </a:cubicBezTo>
                  <a:lnTo>
                    <a:pt x="381130" y="251591"/>
                  </a:lnTo>
                  <a:cubicBezTo>
                    <a:pt x="429721" y="202999"/>
                    <a:pt x="508503" y="202999"/>
                    <a:pt x="557095" y="251591"/>
                  </a:cubicBezTo>
                  <a:lnTo>
                    <a:pt x="604465" y="298961"/>
                  </a:lnTo>
                  <a:cubicBezTo>
                    <a:pt x="683232" y="249172"/>
                    <a:pt x="770879" y="212582"/>
                    <a:pt x="864096" y="190279"/>
                  </a:cubicBezTo>
                  <a:lnTo>
                    <a:pt x="864096" y="94104"/>
                  </a:lnTo>
                  <a:cubicBezTo>
                    <a:pt x="864096" y="42132"/>
                    <a:pt x="906228" y="0"/>
                    <a:pt x="958200" y="0"/>
                  </a:cubicBezTo>
                  <a:close/>
                </a:path>
              </a:pathLst>
            </a:custGeom>
            <a:solidFill>
              <a:schemeClr val="bg1"/>
            </a:solidFill>
            <a:ln w="25400">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cs typeface="+mn-ea"/>
                <a:sym typeface="+mn-lt"/>
              </a:endParaRPr>
            </a:p>
          </p:txBody>
        </p:sp>
        <p:sp>
          <p:nvSpPr>
            <p:cNvPr id="5" name="Oval 2"/>
            <p:cNvSpPr/>
            <p:nvPr>
              <p:custDataLst>
                <p:tags r:id="rId3"/>
              </p:custDataLst>
            </p:nvPr>
          </p:nvSpPr>
          <p:spPr>
            <a:xfrm rot="20351733">
              <a:off x="1492757" y="1344695"/>
              <a:ext cx="822464" cy="822464"/>
            </a:xfrm>
            <a:custGeom>
              <a:avLst/>
              <a:gdLst/>
              <a:ahLst/>
              <a:cxnLst/>
              <a:rect l="l" t="t" r="r" b="b"/>
              <a:pathLst>
                <a:path w="2160240" h="2160240">
                  <a:moveTo>
                    <a:pt x="958200" y="0"/>
                  </a:moveTo>
                  <a:lnTo>
                    <a:pt x="1202040" y="0"/>
                  </a:lnTo>
                  <a:cubicBezTo>
                    <a:pt x="1254012" y="0"/>
                    <a:pt x="1296144" y="42132"/>
                    <a:pt x="1296144" y="94104"/>
                  </a:cubicBezTo>
                  <a:lnTo>
                    <a:pt x="1296144" y="190279"/>
                  </a:lnTo>
                  <a:cubicBezTo>
                    <a:pt x="1389361" y="212582"/>
                    <a:pt x="1477009" y="249172"/>
                    <a:pt x="1555776" y="298961"/>
                  </a:cubicBezTo>
                  <a:lnTo>
                    <a:pt x="1596168" y="258568"/>
                  </a:lnTo>
                  <a:cubicBezTo>
                    <a:pt x="1642655" y="212081"/>
                    <a:pt x="1718026" y="212081"/>
                    <a:pt x="1764513" y="258568"/>
                  </a:cubicBezTo>
                  <a:lnTo>
                    <a:pt x="1901672" y="395727"/>
                  </a:lnTo>
                  <a:cubicBezTo>
                    <a:pt x="1948159" y="442214"/>
                    <a:pt x="1948159" y="517585"/>
                    <a:pt x="1901672" y="564072"/>
                  </a:cubicBezTo>
                  <a:lnTo>
                    <a:pt x="1860814" y="604931"/>
                  </a:lnTo>
                  <a:cubicBezTo>
                    <a:pt x="1910096" y="683590"/>
                    <a:pt x="1946147" y="771046"/>
                    <a:pt x="1967819" y="864096"/>
                  </a:cubicBezTo>
                  <a:lnTo>
                    <a:pt x="2066136" y="864096"/>
                  </a:lnTo>
                  <a:cubicBezTo>
                    <a:pt x="2118108" y="864096"/>
                    <a:pt x="2160240" y="906228"/>
                    <a:pt x="2160240" y="958200"/>
                  </a:cubicBezTo>
                  <a:lnTo>
                    <a:pt x="2160240" y="1202040"/>
                  </a:lnTo>
                  <a:cubicBezTo>
                    <a:pt x="2160240" y="1254012"/>
                    <a:pt x="2118108" y="1296144"/>
                    <a:pt x="2066136" y="1296144"/>
                  </a:cubicBezTo>
                  <a:lnTo>
                    <a:pt x="1967819" y="1296144"/>
                  </a:lnTo>
                  <a:cubicBezTo>
                    <a:pt x="1946147" y="1389194"/>
                    <a:pt x="1910096" y="1476650"/>
                    <a:pt x="1860814" y="1555310"/>
                  </a:cubicBezTo>
                  <a:lnTo>
                    <a:pt x="1908650" y="1603146"/>
                  </a:lnTo>
                  <a:cubicBezTo>
                    <a:pt x="1957242" y="1651738"/>
                    <a:pt x="1957242" y="1730519"/>
                    <a:pt x="1908650" y="1779111"/>
                  </a:cubicBezTo>
                  <a:lnTo>
                    <a:pt x="1779111" y="1908650"/>
                  </a:lnTo>
                  <a:cubicBezTo>
                    <a:pt x="1730519" y="1957242"/>
                    <a:pt x="1651738" y="1957242"/>
                    <a:pt x="1603146" y="1908650"/>
                  </a:cubicBezTo>
                  <a:lnTo>
                    <a:pt x="1555776" y="1861280"/>
                  </a:lnTo>
                  <a:cubicBezTo>
                    <a:pt x="1477009" y="1911069"/>
                    <a:pt x="1389361" y="1947658"/>
                    <a:pt x="1296144" y="1969961"/>
                  </a:cubicBezTo>
                  <a:lnTo>
                    <a:pt x="1296144" y="2066136"/>
                  </a:lnTo>
                  <a:cubicBezTo>
                    <a:pt x="1296144" y="2118108"/>
                    <a:pt x="1254012" y="2160240"/>
                    <a:pt x="1202040" y="2160240"/>
                  </a:cubicBezTo>
                  <a:lnTo>
                    <a:pt x="958200" y="2160240"/>
                  </a:lnTo>
                  <a:cubicBezTo>
                    <a:pt x="906228" y="2160240"/>
                    <a:pt x="864096" y="2118108"/>
                    <a:pt x="864096" y="2066136"/>
                  </a:cubicBezTo>
                  <a:lnTo>
                    <a:pt x="864096" y="1969961"/>
                  </a:lnTo>
                  <a:cubicBezTo>
                    <a:pt x="770879" y="1947658"/>
                    <a:pt x="683232" y="1911069"/>
                    <a:pt x="604465" y="1861280"/>
                  </a:cubicBezTo>
                  <a:lnTo>
                    <a:pt x="564072" y="1901672"/>
                  </a:lnTo>
                  <a:cubicBezTo>
                    <a:pt x="517585" y="1948160"/>
                    <a:pt x="442214" y="1948160"/>
                    <a:pt x="395727" y="1901672"/>
                  </a:cubicBezTo>
                  <a:lnTo>
                    <a:pt x="258568" y="1764513"/>
                  </a:lnTo>
                  <a:cubicBezTo>
                    <a:pt x="212081" y="1718026"/>
                    <a:pt x="212081" y="1642655"/>
                    <a:pt x="258568" y="1596168"/>
                  </a:cubicBezTo>
                  <a:lnTo>
                    <a:pt x="299427" y="1555310"/>
                  </a:lnTo>
                  <a:cubicBezTo>
                    <a:pt x="250144" y="1476650"/>
                    <a:pt x="214093" y="1389194"/>
                    <a:pt x="192421" y="1296144"/>
                  </a:cubicBezTo>
                  <a:lnTo>
                    <a:pt x="94104" y="1296144"/>
                  </a:lnTo>
                  <a:cubicBezTo>
                    <a:pt x="42132" y="1296144"/>
                    <a:pt x="0" y="1254012"/>
                    <a:pt x="0" y="1202040"/>
                  </a:cubicBezTo>
                  <a:lnTo>
                    <a:pt x="0" y="958200"/>
                  </a:lnTo>
                  <a:cubicBezTo>
                    <a:pt x="0" y="906228"/>
                    <a:pt x="42132" y="864096"/>
                    <a:pt x="94104" y="864096"/>
                  </a:cubicBezTo>
                  <a:lnTo>
                    <a:pt x="192421" y="864096"/>
                  </a:lnTo>
                  <a:cubicBezTo>
                    <a:pt x="214093" y="771046"/>
                    <a:pt x="250144" y="683590"/>
                    <a:pt x="299426" y="604931"/>
                  </a:cubicBezTo>
                  <a:lnTo>
                    <a:pt x="251590" y="557095"/>
                  </a:lnTo>
                  <a:cubicBezTo>
                    <a:pt x="202999" y="508503"/>
                    <a:pt x="202999" y="429721"/>
                    <a:pt x="251590" y="381130"/>
                  </a:cubicBezTo>
                  <a:lnTo>
                    <a:pt x="381130" y="251591"/>
                  </a:lnTo>
                  <a:cubicBezTo>
                    <a:pt x="429721" y="202999"/>
                    <a:pt x="508503" y="202999"/>
                    <a:pt x="557095" y="251591"/>
                  </a:cubicBezTo>
                  <a:lnTo>
                    <a:pt x="604465" y="298961"/>
                  </a:lnTo>
                  <a:cubicBezTo>
                    <a:pt x="683232" y="249172"/>
                    <a:pt x="770879" y="212582"/>
                    <a:pt x="864096" y="190279"/>
                  </a:cubicBezTo>
                  <a:lnTo>
                    <a:pt x="864096" y="94104"/>
                  </a:lnTo>
                  <a:cubicBezTo>
                    <a:pt x="864096" y="42132"/>
                    <a:pt x="906228" y="0"/>
                    <a:pt x="958200" y="0"/>
                  </a:cubicBezTo>
                  <a:close/>
                </a:path>
              </a:pathLst>
            </a:custGeom>
            <a:solidFill>
              <a:schemeClr val="bg1"/>
            </a:solidFill>
            <a:ln w="25400">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cs typeface="+mn-ea"/>
                <a:sym typeface="+mn-lt"/>
              </a:endParaRPr>
            </a:p>
          </p:txBody>
        </p:sp>
        <p:sp>
          <p:nvSpPr>
            <p:cNvPr id="7" name="Arc 15"/>
            <p:cNvSpPr/>
            <p:nvPr>
              <p:custDataLst>
                <p:tags r:id="rId4"/>
              </p:custDataLst>
            </p:nvPr>
          </p:nvSpPr>
          <p:spPr>
            <a:xfrm rot="2889938">
              <a:off x="1330104" y="2267388"/>
              <a:ext cx="1983863" cy="1983863"/>
            </a:xfrm>
            <a:prstGeom prst="arc">
              <a:avLst>
                <a:gd name="adj1" fmla="val 16200000"/>
                <a:gd name="adj2" fmla="val 21318487"/>
              </a:avLst>
            </a:prstGeom>
            <a:ln w="88900">
              <a:solidFill>
                <a:srgbClr val="005AB4"/>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p>
              <a:pPr algn="ctr"/>
              <a:endParaRPr lang="ko-KR" altLang="en-US" sz="2700">
                <a:cs typeface="+mn-ea"/>
                <a:sym typeface="+mn-lt"/>
              </a:endParaRPr>
            </a:p>
          </p:txBody>
        </p:sp>
        <p:sp>
          <p:nvSpPr>
            <p:cNvPr id="8" name="Arc 16"/>
            <p:cNvSpPr/>
            <p:nvPr>
              <p:custDataLst>
                <p:tags r:id="rId5"/>
              </p:custDataLst>
            </p:nvPr>
          </p:nvSpPr>
          <p:spPr>
            <a:xfrm rot="15011051">
              <a:off x="441611" y="1718841"/>
              <a:ext cx="1358831" cy="1358831"/>
            </a:xfrm>
            <a:prstGeom prst="arc">
              <a:avLst>
                <a:gd name="adj1" fmla="val 16194741"/>
                <a:gd name="adj2" fmla="val 21318487"/>
              </a:avLst>
            </a:prstGeom>
            <a:ln w="88900">
              <a:solidFill>
                <a:srgbClr val="005AB4"/>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p>
              <a:pPr algn="ctr"/>
              <a:endParaRPr lang="ko-KR" altLang="en-US" sz="2700" dirty="0">
                <a:cs typeface="+mn-ea"/>
                <a:sym typeface="+mn-lt"/>
              </a:endParaRPr>
            </a:p>
          </p:txBody>
        </p:sp>
        <p:sp>
          <p:nvSpPr>
            <p:cNvPr id="9" name="Arc 17"/>
            <p:cNvSpPr/>
            <p:nvPr>
              <p:custDataLst>
                <p:tags r:id="rId6"/>
              </p:custDataLst>
            </p:nvPr>
          </p:nvSpPr>
          <p:spPr>
            <a:xfrm>
              <a:off x="1439309" y="1180105"/>
              <a:ext cx="1120509" cy="1120509"/>
            </a:xfrm>
            <a:prstGeom prst="arc">
              <a:avLst>
                <a:gd name="adj1" fmla="val 19315636"/>
                <a:gd name="adj2" fmla="val 3063482"/>
              </a:avLst>
            </a:prstGeom>
            <a:ln w="88900">
              <a:solidFill>
                <a:srgbClr val="005AB4"/>
              </a:solidFill>
              <a:headEnd type="non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p>
              <a:pPr algn="ctr"/>
              <a:endParaRPr lang="ko-KR" altLang="en-US" sz="2700">
                <a:cs typeface="+mn-ea"/>
                <a:sym typeface="+mn-lt"/>
              </a:endParaRPr>
            </a:p>
          </p:txBody>
        </p:sp>
        <p:sp>
          <p:nvSpPr>
            <p:cNvPr id="19" name="TextBox 18"/>
            <p:cNvSpPr txBox="1"/>
            <p:nvPr>
              <p:custDataLst>
                <p:tags r:id="rId7"/>
              </p:custDataLst>
            </p:nvPr>
          </p:nvSpPr>
          <p:spPr>
            <a:xfrm>
              <a:off x="1614387" y="3098773"/>
              <a:ext cx="1229421" cy="295810"/>
            </a:xfrm>
            <a:prstGeom prst="rect">
              <a:avLst/>
            </a:prstGeom>
            <a:noFill/>
            <a:ln>
              <a:noFill/>
            </a:ln>
          </p:spPr>
          <p:txBody>
            <a:bodyPr wrap="square" rtlCol="0" anchor="ctr">
              <a:spAutoFit/>
            </a:bodyPr>
            <a:p>
              <a:pPr algn="ctr"/>
              <a:r>
                <a:rPr lang="zh-CN" altLang="en-US" sz="1400" b="1">
                  <a:solidFill>
                    <a:schemeClr val="tx1">
                      <a:lumMod val="75000"/>
                      <a:lumOff val="25000"/>
                    </a:schemeClr>
                  </a:solidFill>
                  <a:cs typeface="+mn-ea"/>
                  <a:sym typeface="+mn-lt"/>
                </a:rPr>
                <a:t>关键词</a:t>
              </a:r>
              <a:endParaRPr lang="ko-KR" altLang="en-US" sz="1400" b="1" dirty="0">
                <a:solidFill>
                  <a:schemeClr val="tx1">
                    <a:lumMod val="75000"/>
                    <a:lumOff val="25000"/>
                  </a:schemeClr>
                </a:solidFill>
                <a:cs typeface="+mn-ea"/>
                <a:sym typeface="+mn-lt"/>
              </a:endParaRPr>
            </a:p>
          </p:txBody>
        </p:sp>
        <p:sp>
          <p:nvSpPr>
            <p:cNvPr id="20" name="TextBox 19"/>
            <p:cNvSpPr txBox="1"/>
            <p:nvPr>
              <p:custDataLst>
                <p:tags r:id="rId8"/>
              </p:custDataLst>
            </p:nvPr>
          </p:nvSpPr>
          <p:spPr>
            <a:xfrm>
              <a:off x="817486" y="2340043"/>
              <a:ext cx="867082" cy="295810"/>
            </a:xfrm>
            <a:prstGeom prst="rect">
              <a:avLst/>
            </a:prstGeom>
            <a:noFill/>
            <a:ln>
              <a:noFill/>
            </a:ln>
          </p:spPr>
          <p:txBody>
            <a:bodyPr wrap="square" rtlCol="0" anchor="ctr">
              <a:spAutoFit/>
            </a:bodyPr>
            <a:p>
              <a:pPr algn="ctr"/>
              <a:r>
                <a:rPr lang="zh-CN" altLang="en-US" sz="1400" b="1">
                  <a:solidFill>
                    <a:schemeClr val="tx1">
                      <a:lumMod val="75000"/>
                      <a:lumOff val="25000"/>
                    </a:schemeClr>
                  </a:solidFill>
                  <a:cs typeface="+mn-ea"/>
                  <a:sym typeface="+mn-lt"/>
                </a:rPr>
                <a:t>关键词</a:t>
              </a:r>
              <a:endParaRPr lang="ko-KR" altLang="en-US" sz="1400" b="1" dirty="0">
                <a:solidFill>
                  <a:schemeClr val="tx1">
                    <a:lumMod val="75000"/>
                    <a:lumOff val="25000"/>
                  </a:schemeClr>
                </a:solidFill>
                <a:cs typeface="+mn-ea"/>
                <a:sym typeface="+mn-lt"/>
              </a:endParaRPr>
            </a:p>
          </p:txBody>
        </p:sp>
        <p:sp>
          <p:nvSpPr>
            <p:cNvPr id="21" name="TextBox 20"/>
            <p:cNvSpPr txBox="1"/>
            <p:nvPr>
              <p:custDataLst>
                <p:tags r:id="rId9"/>
              </p:custDataLst>
            </p:nvPr>
          </p:nvSpPr>
          <p:spPr>
            <a:xfrm>
              <a:off x="1524247" y="1611793"/>
              <a:ext cx="757572" cy="295810"/>
            </a:xfrm>
            <a:prstGeom prst="rect">
              <a:avLst/>
            </a:prstGeom>
            <a:noFill/>
            <a:ln>
              <a:noFill/>
            </a:ln>
          </p:spPr>
          <p:txBody>
            <a:bodyPr wrap="square" rtlCol="0" anchor="ctr">
              <a:spAutoFit/>
            </a:bodyPr>
            <a:p>
              <a:pPr algn="ctr"/>
              <a:r>
                <a:rPr lang="zh-CN" altLang="en-US" sz="1400" b="1">
                  <a:solidFill>
                    <a:schemeClr val="tx1">
                      <a:lumMod val="75000"/>
                      <a:lumOff val="25000"/>
                    </a:schemeClr>
                  </a:solidFill>
                  <a:cs typeface="+mn-ea"/>
                  <a:sym typeface="+mn-lt"/>
                </a:rPr>
                <a:t>关键词</a:t>
              </a:r>
              <a:endParaRPr lang="ko-KR" altLang="en-US" sz="14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479939" y="294213"/>
            <a:ext cx="5212080" cy="781018"/>
            <a:chOff x="3769821" y="294213"/>
            <a:chExt cx="5212080" cy="781018"/>
          </a:xfrm>
        </p:grpSpPr>
        <p:sp>
          <p:nvSpPr>
            <p:cNvPr id="42" name="矩形 41"/>
            <p:cNvSpPr/>
            <p:nvPr/>
          </p:nvSpPr>
          <p:spPr>
            <a:xfrm>
              <a:off x="3769821" y="294213"/>
              <a:ext cx="5212080" cy="768350"/>
            </a:xfrm>
            <a:prstGeom prst="rect">
              <a:avLst/>
            </a:prstGeom>
          </p:spPr>
          <p:txBody>
            <a:bodyPr wrap="none">
              <a:spAutoFit/>
            </a:bodyPr>
            <a:lstStyle/>
            <a:p>
              <a:pPr algn="l"/>
              <a:r>
                <a:rPr lang="zh-CN" altLang="en-US" sz="4400">
                  <a:cs typeface="+mn-ea"/>
                  <a:sym typeface="+mn-lt"/>
                </a:rPr>
                <a:t>核心或重点内容解读</a:t>
              </a:r>
              <a:endParaRPr lang="zh-CN" altLang="en-US" sz="4400">
                <a:cs typeface="+mn-ea"/>
                <a:sym typeface="+mn-lt"/>
              </a:endParaRPr>
            </a:p>
          </p:txBody>
        </p:sp>
        <p:cxnSp>
          <p:nvCxnSpPr>
            <p:cNvPr id="43" name="直接连接符 42"/>
            <p:cNvCxnSpPr/>
            <p:nvPr/>
          </p:nvCxnSpPr>
          <p:spPr>
            <a:xfrm flipH="1">
              <a:off x="4114096" y="1075231"/>
              <a:ext cx="4551220" cy="0"/>
            </a:xfrm>
            <a:prstGeom prst="line">
              <a:avLst/>
            </a:prstGeom>
            <a:ln w="9525">
              <a:solidFill>
                <a:srgbClr val="005AB4"/>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1"/>
            </p:custDataLst>
          </p:nvPr>
        </p:nvSpPr>
        <p:spPr>
          <a:xfrm>
            <a:off x="3956050" y="1492885"/>
            <a:ext cx="7868285" cy="4972050"/>
          </a:xfrm>
          <a:prstGeom prst="rect">
            <a:avLst/>
          </a:prstGeom>
          <a:noFill/>
        </p:spPr>
        <p:txBody>
          <a:bodyPr wrap="square" rtlCol="0">
            <a:noAutofit/>
          </a:bodyPr>
          <a:lstStyle>
            <a:defPPr>
              <a:defRPr lang="zh-CN"/>
            </a:defPPr>
            <a:lvl1pPr>
              <a:lnSpc>
                <a:spcPct val="150000"/>
              </a:lnSpc>
              <a:defRPr sz="1100">
                <a:solidFill>
                  <a:schemeClr val="tx1">
                    <a:lumMod val="65000"/>
                    <a:lumOff val="35000"/>
                  </a:schemeClr>
                </a:solidFill>
              </a:defRPr>
            </a:lvl1pPr>
          </a:lstStyle>
          <a:p>
            <a:r>
              <a:rPr lang="zh-CN" altLang="en-US" sz="1800">
                <a:solidFill>
                  <a:schemeClr val="tx1"/>
                </a:solidFill>
                <a:latin typeface="黑体" panose="02010609060101010101" charset="-122"/>
                <a:ea typeface="黑体" panose="02010609060101010101" charset="-122"/>
                <a:cs typeface="仿宋_GB2312" panose="02010609030101010101" charset="-122"/>
                <a:sym typeface="+mn-lt"/>
              </a:rPr>
              <a:t>三、服务中止与续办</a:t>
            </a:r>
            <a:endParaRPr lang="zh-CN" altLang="en-US" sz="1800">
              <a:solidFill>
                <a:schemeClr val="tx1"/>
              </a:solidFill>
              <a:latin typeface="黑体" panose="02010609060101010101" charset="-122"/>
              <a:ea typeface="黑体" panose="0201060906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出现下列情况之一导致“首席服务秘书”服务无法进行的，应中止服务，并由项目单位在《服务中止单》上签字确认 :</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1.投资项目不符合相关法律法规和政策要求；2.申请材料不符合法定条件、标准，且不能补正；3.申请材料内容不真实；4.项目单位未在规定期限内提交审批材料，服务专员及“首席服务秘书”催促后仍未提交；</a:t>
            </a:r>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5</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 项目单位未及时缴纳相关规费；6. 项目单位提出暂停委托“首席服务秘书”服务；7. 其他确需中止“首席服务秘书”服务的客观情况。</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中止原因消除后，服务机构可根据项目单位意愿，与项目单位签订《服务续办委托书》，继续开展“首席服务秘书”工作。</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a:p>
            <a:r>
              <a:rPr lang="zh-CN" altLang="en-US" sz="1800">
                <a:solidFill>
                  <a:schemeClr val="tx1"/>
                </a:solidFill>
                <a:latin typeface="黑体" panose="02010609060101010101" charset="-122"/>
                <a:ea typeface="黑体" panose="02010609060101010101" charset="-122"/>
                <a:cs typeface="仿宋_GB2312" panose="02010609030101010101" charset="-122"/>
                <a:sym typeface="+mn-lt"/>
              </a:rPr>
              <a:t>四、事后评价</a:t>
            </a:r>
            <a:endParaRPr lang="zh-CN" altLang="en-US" sz="1800">
              <a:solidFill>
                <a:schemeClr val="tx1"/>
              </a:solidFill>
              <a:latin typeface="黑体" panose="02010609060101010101" charset="-122"/>
              <a:ea typeface="黑体" panose="02010609060101010101" charset="-122"/>
              <a:cs typeface="仿宋_GB2312" panose="02010609030101010101" charset="-122"/>
              <a:sym typeface="+mn-lt"/>
            </a:endParaRPr>
          </a:p>
          <a:p>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en-US" altLang="zh-CN" sz="1800">
                <a:solidFill>
                  <a:schemeClr val="tx1"/>
                </a:solidFill>
                <a:latin typeface="仿宋_GB2312" panose="02010609030101010101" charset="-122"/>
                <a:ea typeface="仿宋_GB2312" panose="02010609030101010101" charset="-122"/>
                <a:cs typeface="仿宋_GB2312" panose="02010609030101010101" charset="-122"/>
                <a:sym typeface="+mn-lt"/>
              </a:rPr>
              <a:t> </a:t>
            </a:r>
            <a:r>
              <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rPr>
              <a:t>项目单位对“首席服务秘书”服务情况进行满意度评价。</a:t>
            </a:r>
            <a:endParaRPr lang="zh-CN" altLang="en-US" sz="180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grpSp>
        <p:nvGrpSpPr>
          <p:cNvPr id="3" name="Group 11"/>
          <p:cNvGrpSpPr/>
          <p:nvPr/>
        </p:nvGrpSpPr>
        <p:grpSpPr>
          <a:xfrm>
            <a:off x="575511" y="2188653"/>
            <a:ext cx="2988560" cy="3195392"/>
            <a:chOff x="441611" y="1180105"/>
            <a:chExt cx="2872356" cy="3071146"/>
          </a:xfrm>
        </p:grpSpPr>
        <p:sp>
          <p:nvSpPr>
            <p:cNvPr id="4" name="Oval 2"/>
            <p:cNvSpPr/>
            <p:nvPr>
              <p:custDataLst>
                <p:tags r:id="rId2"/>
              </p:custDataLst>
            </p:nvPr>
          </p:nvSpPr>
          <p:spPr>
            <a:xfrm rot="814699">
              <a:off x="1553446" y="2539741"/>
              <a:ext cx="1368152" cy="1368152"/>
            </a:xfrm>
            <a:custGeom>
              <a:avLst/>
              <a:gdLst/>
              <a:ahLst/>
              <a:cxnLst/>
              <a:rect l="l" t="t" r="r" b="b"/>
              <a:pathLst>
                <a:path w="2160240" h="2160240">
                  <a:moveTo>
                    <a:pt x="958200" y="0"/>
                  </a:moveTo>
                  <a:lnTo>
                    <a:pt x="1202040" y="0"/>
                  </a:lnTo>
                  <a:cubicBezTo>
                    <a:pt x="1254012" y="0"/>
                    <a:pt x="1296144" y="42132"/>
                    <a:pt x="1296144" y="94104"/>
                  </a:cubicBezTo>
                  <a:lnTo>
                    <a:pt x="1296144" y="190279"/>
                  </a:lnTo>
                  <a:cubicBezTo>
                    <a:pt x="1389361" y="212582"/>
                    <a:pt x="1477009" y="249172"/>
                    <a:pt x="1555776" y="298961"/>
                  </a:cubicBezTo>
                  <a:lnTo>
                    <a:pt x="1596168" y="258568"/>
                  </a:lnTo>
                  <a:cubicBezTo>
                    <a:pt x="1642655" y="212081"/>
                    <a:pt x="1718026" y="212081"/>
                    <a:pt x="1764513" y="258568"/>
                  </a:cubicBezTo>
                  <a:lnTo>
                    <a:pt x="1901672" y="395727"/>
                  </a:lnTo>
                  <a:cubicBezTo>
                    <a:pt x="1948159" y="442214"/>
                    <a:pt x="1948159" y="517585"/>
                    <a:pt x="1901672" y="564072"/>
                  </a:cubicBezTo>
                  <a:lnTo>
                    <a:pt x="1860814" y="604931"/>
                  </a:lnTo>
                  <a:cubicBezTo>
                    <a:pt x="1910096" y="683590"/>
                    <a:pt x="1946147" y="771046"/>
                    <a:pt x="1967819" y="864096"/>
                  </a:cubicBezTo>
                  <a:lnTo>
                    <a:pt x="2066136" y="864096"/>
                  </a:lnTo>
                  <a:cubicBezTo>
                    <a:pt x="2118108" y="864096"/>
                    <a:pt x="2160240" y="906228"/>
                    <a:pt x="2160240" y="958200"/>
                  </a:cubicBezTo>
                  <a:lnTo>
                    <a:pt x="2160240" y="1202040"/>
                  </a:lnTo>
                  <a:cubicBezTo>
                    <a:pt x="2160240" y="1254012"/>
                    <a:pt x="2118108" y="1296144"/>
                    <a:pt x="2066136" y="1296144"/>
                  </a:cubicBezTo>
                  <a:lnTo>
                    <a:pt x="1967819" y="1296144"/>
                  </a:lnTo>
                  <a:cubicBezTo>
                    <a:pt x="1946147" y="1389194"/>
                    <a:pt x="1910096" y="1476650"/>
                    <a:pt x="1860814" y="1555310"/>
                  </a:cubicBezTo>
                  <a:lnTo>
                    <a:pt x="1908650" y="1603146"/>
                  </a:lnTo>
                  <a:cubicBezTo>
                    <a:pt x="1957242" y="1651738"/>
                    <a:pt x="1957242" y="1730519"/>
                    <a:pt x="1908650" y="1779111"/>
                  </a:cubicBezTo>
                  <a:lnTo>
                    <a:pt x="1779111" y="1908650"/>
                  </a:lnTo>
                  <a:cubicBezTo>
                    <a:pt x="1730519" y="1957242"/>
                    <a:pt x="1651738" y="1957242"/>
                    <a:pt x="1603146" y="1908650"/>
                  </a:cubicBezTo>
                  <a:lnTo>
                    <a:pt x="1555776" y="1861280"/>
                  </a:lnTo>
                  <a:cubicBezTo>
                    <a:pt x="1477009" y="1911069"/>
                    <a:pt x="1389361" y="1947658"/>
                    <a:pt x="1296144" y="1969961"/>
                  </a:cubicBezTo>
                  <a:lnTo>
                    <a:pt x="1296144" y="2066136"/>
                  </a:lnTo>
                  <a:cubicBezTo>
                    <a:pt x="1296144" y="2118108"/>
                    <a:pt x="1254012" y="2160240"/>
                    <a:pt x="1202040" y="2160240"/>
                  </a:cubicBezTo>
                  <a:lnTo>
                    <a:pt x="958200" y="2160240"/>
                  </a:lnTo>
                  <a:cubicBezTo>
                    <a:pt x="906228" y="2160240"/>
                    <a:pt x="864096" y="2118108"/>
                    <a:pt x="864096" y="2066136"/>
                  </a:cubicBezTo>
                  <a:lnTo>
                    <a:pt x="864096" y="1969961"/>
                  </a:lnTo>
                  <a:cubicBezTo>
                    <a:pt x="770879" y="1947658"/>
                    <a:pt x="683232" y="1911069"/>
                    <a:pt x="604465" y="1861280"/>
                  </a:cubicBezTo>
                  <a:lnTo>
                    <a:pt x="564072" y="1901672"/>
                  </a:lnTo>
                  <a:cubicBezTo>
                    <a:pt x="517585" y="1948160"/>
                    <a:pt x="442214" y="1948160"/>
                    <a:pt x="395727" y="1901672"/>
                  </a:cubicBezTo>
                  <a:lnTo>
                    <a:pt x="258568" y="1764513"/>
                  </a:lnTo>
                  <a:cubicBezTo>
                    <a:pt x="212081" y="1718026"/>
                    <a:pt x="212081" y="1642655"/>
                    <a:pt x="258568" y="1596168"/>
                  </a:cubicBezTo>
                  <a:lnTo>
                    <a:pt x="299427" y="1555310"/>
                  </a:lnTo>
                  <a:cubicBezTo>
                    <a:pt x="250144" y="1476650"/>
                    <a:pt x="214093" y="1389194"/>
                    <a:pt x="192421" y="1296144"/>
                  </a:cubicBezTo>
                  <a:lnTo>
                    <a:pt x="94104" y="1296144"/>
                  </a:lnTo>
                  <a:cubicBezTo>
                    <a:pt x="42132" y="1296144"/>
                    <a:pt x="0" y="1254012"/>
                    <a:pt x="0" y="1202040"/>
                  </a:cubicBezTo>
                  <a:lnTo>
                    <a:pt x="0" y="958200"/>
                  </a:lnTo>
                  <a:cubicBezTo>
                    <a:pt x="0" y="906228"/>
                    <a:pt x="42132" y="864096"/>
                    <a:pt x="94104" y="864096"/>
                  </a:cubicBezTo>
                  <a:lnTo>
                    <a:pt x="192421" y="864096"/>
                  </a:lnTo>
                  <a:cubicBezTo>
                    <a:pt x="214093" y="771046"/>
                    <a:pt x="250144" y="683590"/>
                    <a:pt x="299426" y="604931"/>
                  </a:cubicBezTo>
                  <a:lnTo>
                    <a:pt x="251590" y="557095"/>
                  </a:lnTo>
                  <a:cubicBezTo>
                    <a:pt x="202999" y="508503"/>
                    <a:pt x="202999" y="429721"/>
                    <a:pt x="251590" y="381130"/>
                  </a:cubicBezTo>
                  <a:lnTo>
                    <a:pt x="381130" y="251591"/>
                  </a:lnTo>
                  <a:cubicBezTo>
                    <a:pt x="429721" y="202999"/>
                    <a:pt x="508503" y="202999"/>
                    <a:pt x="557095" y="251591"/>
                  </a:cubicBezTo>
                  <a:lnTo>
                    <a:pt x="604465" y="298961"/>
                  </a:lnTo>
                  <a:cubicBezTo>
                    <a:pt x="683232" y="249172"/>
                    <a:pt x="770879" y="212582"/>
                    <a:pt x="864096" y="190279"/>
                  </a:cubicBezTo>
                  <a:lnTo>
                    <a:pt x="864096" y="94104"/>
                  </a:lnTo>
                  <a:cubicBezTo>
                    <a:pt x="864096" y="42132"/>
                    <a:pt x="906228" y="0"/>
                    <a:pt x="958200" y="0"/>
                  </a:cubicBezTo>
                  <a:close/>
                </a:path>
              </a:pathLst>
            </a:custGeom>
            <a:solidFill>
              <a:schemeClr val="bg1"/>
            </a:solidFill>
            <a:ln w="25400">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mn-ea"/>
                <a:sym typeface="+mn-lt"/>
              </a:endParaRPr>
            </a:p>
          </p:txBody>
        </p:sp>
        <p:sp>
          <p:nvSpPr>
            <p:cNvPr id="5" name="Oval 2"/>
            <p:cNvSpPr/>
            <p:nvPr>
              <p:custDataLst>
                <p:tags r:id="rId3"/>
              </p:custDataLst>
            </p:nvPr>
          </p:nvSpPr>
          <p:spPr>
            <a:xfrm rot="21043915">
              <a:off x="746970" y="1983891"/>
              <a:ext cx="1008112" cy="1008112"/>
            </a:xfrm>
            <a:custGeom>
              <a:avLst/>
              <a:gdLst/>
              <a:ahLst/>
              <a:cxnLst/>
              <a:rect l="l" t="t" r="r" b="b"/>
              <a:pathLst>
                <a:path w="2160240" h="2160240">
                  <a:moveTo>
                    <a:pt x="958200" y="0"/>
                  </a:moveTo>
                  <a:lnTo>
                    <a:pt x="1202040" y="0"/>
                  </a:lnTo>
                  <a:cubicBezTo>
                    <a:pt x="1254012" y="0"/>
                    <a:pt x="1296144" y="42132"/>
                    <a:pt x="1296144" y="94104"/>
                  </a:cubicBezTo>
                  <a:lnTo>
                    <a:pt x="1296144" y="190279"/>
                  </a:lnTo>
                  <a:cubicBezTo>
                    <a:pt x="1389361" y="212582"/>
                    <a:pt x="1477009" y="249172"/>
                    <a:pt x="1555776" y="298961"/>
                  </a:cubicBezTo>
                  <a:lnTo>
                    <a:pt x="1596168" y="258568"/>
                  </a:lnTo>
                  <a:cubicBezTo>
                    <a:pt x="1642655" y="212081"/>
                    <a:pt x="1718026" y="212081"/>
                    <a:pt x="1764513" y="258568"/>
                  </a:cubicBezTo>
                  <a:lnTo>
                    <a:pt x="1901672" y="395727"/>
                  </a:lnTo>
                  <a:cubicBezTo>
                    <a:pt x="1948159" y="442214"/>
                    <a:pt x="1948159" y="517585"/>
                    <a:pt x="1901672" y="564072"/>
                  </a:cubicBezTo>
                  <a:lnTo>
                    <a:pt x="1860814" y="604931"/>
                  </a:lnTo>
                  <a:cubicBezTo>
                    <a:pt x="1910096" y="683590"/>
                    <a:pt x="1946147" y="771046"/>
                    <a:pt x="1967819" y="864096"/>
                  </a:cubicBezTo>
                  <a:lnTo>
                    <a:pt x="2066136" y="864096"/>
                  </a:lnTo>
                  <a:cubicBezTo>
                    <a:pt x="2118108" y="864096"/>
                    <a:pt x="2160240" y="906228"/>
                    <a:pt x="2160240" y="958200"/>
                  </a:cubicBezTo>
                  <a:lnTo>
                    <a:pt x="2160240" y="1202040"/>
                  </a:lnTo>
                  <a:cubicBezTo>
                    <a:pt x="2160240" y="1254012"/>
                    <a:pt x="2118108" y="1296144"/>
                    <a:pt x="2066136" y="1296144"/>
                  </a:cubicBezTo>
                  <a:lnTo>
                    <a:pt x="1967819" y="1296144"/>
                  </a:lnTo>
                  <a:cubicBezTo>
                    <a:pt x="1946147" y="1389194"/>
                    <a:pt x="1910096" y="1476650"/>
                    <a:pt x="1860814" y="1555310"/>
                  </a:cubicBezTo>
                  <a:lnTo>
                    <a:pt x="1908650" y="1603146"/>
                  </a:lnTo>
                  <a:cubicBezTo>
                    <a:pt x="1957242" y="1651738"/>
                    <a:pt x="1957242" y="1730519"/>
                    <a:pt x="1908650" y="1779111"/>
                  </a:cubicBezTo>
                  <a:lnTo>
                    <a:pt x="1779111" y="1908650"/>
                  </a:lnTo>
                  <a:cubicBezTo>
                    <a:pt x="1730519" y="1957242"/>
                    <a:pt x="1651738" y="1957242"/>
                    <a:pt x="1603146" y="1908650"/>
                  </a:cubicBezTo>
                  <a:lnTo>
                    <a:pt x="1555776" y="1861280"/>
                  </a:lnTo>
                  <a:cubicBezTo>
                    <a:pt x="1477009" y="1911069"/>
                    <a:pt x="1389361" y="1947658"/>
                    <a:pt x="1296144" y="1969961"/>
                  </a:cubicBezTo>
                  <a:lnTo>
                    <a:pt x="1296144" y="2066136"/>
                  </a:lnTo>
                  <a:cubicBezTo>
                    <a:pt x="1296144" y="2118108"/>
                    <a:pt x="1254012" y="2160240"/>
                    <a:pt x="1202040" y="2160240"/>
                  </a:cubicBezTo>
                  <a:lnTo>
                    <a:pt x="958200" y="2160240"/>
                  </a:lnTo>
                  <a:cubicBezTo>
                    <a:pt x="906228" y="2160240"/>
                    <a:pt x="864096" y="2118108"/>
                    <a:pt x="864096" y="2066136"/>
                  </a:cubicBezTo>
                  <a:lnTo>
                    <a:pt x="864096" y="1969961"/>
                  </a:lnTo>
                  <a:cubicBezTo>
                    <a:pt x="770879" y="1947658"/>
                    <a:pt x="683232" y="1911069"/>
                    <a:pt x="604465" y="1861280"/>
                  </a:cubicBezTo>
                  <a:lnTo>
                    <a:pt x="564072" y="1901672"/>
                  </a:lnTo>
                  <a:cubicBezTo>
                    <a:pt x="517585" y="1948160"/>
                    <a:pt x="442214" y="1948160"/>
                    <a:pt x="395727" y="1901672"/>
                  </a:cubicBezTo>
                  <a:lnTo>
                    <a:pt x="258568" y="1764513"/>
                  </a:lnTo>
                  <a:cubicBezTo>
                    <a:pt x="212081" y="1718026"/>
                    <a:pt x="212081" y="1642655"/>
                    <a:pt x="258568" y="1596168"/>
                  </a:cubicBezTo>
                  <a:lnTo>
                    <a:pt x="299427" y="1555310"/>
                  </a:lnTo>
                  <a:cubicBezTo>
                    <a:pt x="250144" y="1476650"/>
                    <a:pt x="214093" y="1389194"/>
                    <a:pt x="192421" y="1296144"/>
                  </a:cubicBezTo>
                  <a:lnTo>
                    <a:pt x="94104" y="1296144"/>
                  </a:lnTo>
                  <a:cubicBezTo>
                    <a:pt x="42132" y="1296144"/>
                    <a:pt x="0" y="1254012"/>
                    <a:pt x="0" y="1202040"/>
                  </a:cubicBezTo>
                  <a:lnTo>
                    <a:pt x="0" y="958200"/>
                  </a:lnTo>
                  <a:cubicBezTo>
                    <a:pt x="0" y="906228"/>
                    <a:pt x="42132" y="864096"/>
                    <a:pt x="94104" y="864096"/>
                  </a:cubicBezTo>
                  <a:lnTo>
                    <a:pt x="192421" y="864096"/>
                  </a:lnTo>
                  <a:cubicBezTo>
                    <a:pt x="214093" y="771046"/>
                    <a:pt x="250144" y="683590"/>
                    <a:pt x="299426" y="604931"/>
                  </a:cubicBezTo>
                  <a:lnTo>
                    <a:pt x="251590" y="557095"/>
                  </a:lnTo>
                  <a:cubicBezTo>
                    <a:pt x="202999" y="508503"/>
                    <a:pt x="202999" y="429721"/>
                    <a:pt x="251590" y="381130"/>
                  </a:cubicBezTo>
                  <a:lnTo>
                    <a:pt x="381130" y="251591"/>
                  </a:lnTo>
                  <a:cubicBezTo>
                    <a:pt x="429721" y="202999"/>
                    <a:pt x="508503" y="202999"/>
                    <a:pt x="557095" y="251591"/>
                  </a:cubicBezTo>
                  <a:lnTo>
                    <a:pt x="604465" y="298961"/>
                  </a:lnTo>
                  <a:cubicBezTo>
                    <a:pt x="683232" y="249172"/>
                    <a:pt x="770879" y="212582"/>
                    <a:pt x="864096" y="190279"/>
                  </a:cubicBezTo>
                  <a:lnTo>
                    <a:pt x="864096" y="94104"/>
                  </a:lnTo>
                  <a:cubicBezTo>
                    <a:pt x="864096" y="42132"/>
                    <a:pt x="906228" y="0"/>
                    <a:pt x="958200" y="0"/>
                  </a:cubicBezTo>
                  <a:close/>
                </a:path>
              </a:pathLst>
            </a:custGeom>
            <a:solidFill>
              <a:schemeClr val="bg1"/>
            </a:solidFill>
            <a:ln w="25400">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mn-ea"/>
                <a:sym typeface="+mn-lt"/>
              </a:endParaRPr>
            </a:p>
          </p:txBody>
        </p:sp>
        <p:sp>
          <p:nvSpPr>
            <p:cNvPr id="7" name="Oval 2"/>
            <p:cNvSpPr/>
            <p:nvPr>
              <p:custDataLst>
                <p:tags r:id="rId4"/>
              </p:custDataLst>
            </p:nvPr>
          </p:nvSpPr>
          <p:spPr>
            <a:xfrm rot="20351733">
              <a:off x="1492757" y="1344695"/>
              <a:ext cx="822464" cy="822464"/>
            </a:xfrm>
            <a:custGeom>
              <a:avLst/>
              <a:gdLst/>
              <a:ahLst/>
              <a:cxnLst/>
              <a:rect l="l" t="t" r="r" b="b"/>
              <a:pathLst>
                <a:path w="2160240" h="2160240">
                  <a:moveTo>
                    <a:pt x="958200" y="0"/>
                  </a:moveTo>
                  <a:lnTo>
                    <a:pt x="1202040" y="0"/>
                  </a:lnTo>
                  <a:cubicBezTo>
                    <a:pt x="1254012" y="0"/>
                    <a:pt x="1296144" y="42132"/>
                    <a:pt x="1296144" y="94104"/>
                  </a:cubicBezTo>
                  <a:lnTo>
                    <a:pt x="1296144" y="190279"/>
                  </a:lnTo>
                  <a:cubicBezTo>
                    <a:pt x="1389361" y="212582"/>
                    <a:pt x="1477009" y="249172"/>
                    <a:pt x="1555776" y="298961"/>
                  </a:cubicBezTo>
                  <a:lnTo>
                    <a:pt x="1596168" y="258568"/>
                  </a:lnTo>
                  <a:cubicBezTo>
                    <a:pt x="1642655" y="212081"/>
                    <a:pt x="1718026" y="212081"/>
                    <a:pt x="1764513" y="258568"/>
                  </a:cubicBezTo>
                  <a:lnTo>
                    <a:pt x="1901672" y="395727"/>
                  </a:lnTo>
                  <a:cubicBezTo>
                    <a:pt x="1948159" y="442214"/>
                    <a:pt x="1948159" y="517585"/>
                    <a:pt x="1901672" y="564072"/>
                  </a:cubicBezTo>
                  <a:lnTo>
                    <a:pt x="1860814" y="604931"/>
                  </a:lnTo>
                  <a:cubicBezTo>
                    <a:pt x="1910096" y="683590"/>
                    <a:pt x="1946147" y="771046"/>
                    <a:pt x="1967819" y="864096"/>
                  </a:cubicBezTo>
                  <a:lnTo>
                    <a:pt x="2066136" y="864096"/>
                  </a:lnTo>
                  <a:cubicBezTo>
                    <a:pt x="2118108" y="864096"/>
                    <a:pt x="2160240" y="906228"/>
                    <a:pt x="2160240" y="958200"/>
                  </a:cubicBezTo>
                  <a:lnTo>
                    <a:pt x="2160240" y="1202040"/>
                  </a:lnTo>
                  <a:cubicBezTo>
                    <a:pt x="2160240" y="1254012"/>
                    <a:pt x="2118108" y="1296144"/>
                    <a:pt x="2066136" y="1296144"/>
                  </a:cubicBezTo>
                  <a:lnTo>
                    <a:pt x="1967819" y="1296144"/>
                  </a:lnTo>
                  <a:cubicBezTo>
                    <a:pt x="1946147" y="1389194"/>
                    <a:pt x="1910096" y="1476650"/>
                    <a:pt x="1860814" y="1555310"/>
                  </a:cubicBezTo>
                  <a:lnTo>
                    <a:pt x="1908650" y="1603146"/>
                  </a:lnTo>
                  <a:cubicBezTo>
                    <a:pt x="1957242" y="1651738"/>
                    <a:pt x="1957242" y="1730519"/>
                    <a:pt x="1908650" y="1779111"/>
                  </a:cubicBezTo>
                  <a:lnTo>
                    <a:pt x="1779111" y="1908650"/>
                  </a:lnTo>
                  <a:cubicBezTo>
                    <a:pt x="1730519" y="1957242"/>
                    <a:pt x="1651738" y="1957242"/>
                    <a:pt x="1603146" y="1908650"/>
                  </a:cubicBezTo>
                  <a:lnTo>
                    <a:pt x="1555776" y="1861280"/>
                  </a:lnTo>
                  <a:cubicBezTo>
                    <a:pt x="1477009" y="1911069"/>
                    <a:pt x="1389361" y="1947658"/>
                    <a:pt x="1296144" y="1969961"/>
                  </a:cubicBezTo>
                  <a:lnTo>
                    <a:pt x="1296144" y="2066136"/>
                  </a:lnTo>
                  <a:cubicBezTo>
                    <a:pt x="1296144" y="2118108"/>
                    <a:pt x="1254012" y="2160240"/>
                    <a:pt x="1202040" y="2160240"/>
                  </a:cubicBezTo>
                  <a:lnTo>
                    <a:pt x="958200" y="2160240"/>
                  </a:lnTo>
                  <a:cubicBezTo>
                    <a:pt x="906228" y="2160240"/>
                    <a:pt x="864096" y="2118108"/>
                    <a:pt x="864096" y="2066136"/>
                  </a:cubicBezTo>
                  <a:lnTo>
                    <a:pt x="864096" y="1969961"/>
                  </a:lnTo>
                  <a:cubicBezTo>
                    <a:pt x="770879" y="1947658"/>
                    <a:pt x="683232" y="1911069"/>
                    <a:pt x="604465" y="1861280"/>
                  </a:cubicBezTo>
                  <a:lnTo>
                    <a:pt x="564072" y="1901672"/>
                  </a:lnTo>
                  <a:cubicBezTo>
                    <a:pt x="517585" y="1948160"/>
                    <a:pt x="442214" y="1948160"/>
                    <a:pt x="395727" y="1901672"/>
                  </a:cubicBezTo>
                  <a:lnTo>
                    <a:pt x="258568" y="1764513"/>
                  </a:lnTo>
                  <a:cubicBezTo>
                    <a:pt x="212081" y="1718026"/>
                    <a:pt x="212081" y="1642655"/>
                    <a:pt x="258568" y="1596168"/>
                  </a:cubicBezTo>
                  <a:lnTo>
                    <a:pt x="299427" y="1555310"/>
                  </a:lnTo>
                  <a:cubicBezTo>
                    <a:pt x="250144" y="1476650"/>
                    <a:pt x="214093" y="1389194"/>
                    <a:pt x="192421" y="1296144"/>
                  </a:cubicBezTo>
                  <a:lnTo>
                    <a:pt x="94104" y="1296144"/>
                  </a:lnTo>
                  <a:cubicBezTo>
                    <a:pt x="42132" y="1296144"/>
                    <a:pt x="0" y="1254012"/>
                    <a:pt x="0" y="1202040"/>
                  </a:cubicBezTo>
                  <a:lnTo>
                    <a:pt x="0" y="958200"/>
                  </a:lnTo>
                  <a:cubicBezTo>
                    <a:pt x="0" y="906228"/>
                    <a:pt x="42132" y="864096"/>
                    <a:pt x="94104" y="864096"/>
                  </a:cubicBezTo>
                  <a:lnTo>
                    <a:pt x="192421" y="864096"/>
                  </a:lnTo>
                  <a:cubicBezTo>
                    <a:pt x="214093" y="771046"/>
                    <a:pt x="250144" y="683590"/>
                    <a:pt x="299426" y="604931"/>
                  </a:cubicBezTo>
                  <a:lnTo>
                    <a:pt x="251590" y="557095"/>
                  </a:lnTo>
                  <a:cubicBezTo>
                    <a:pt x="202999" y="508503"/>
                    <a:pt x="202999" y="429721"/>
                    <a:pt x="251590" y="381130"/>
                  </a:cubicBezTo>
                  <a:lnTo>
                    <a:pt x="381130" y="251591"/>
                  </a:lnTo>
                  <a:cubicBezTo>
                    <a:pt x="429721" y="202999"/>
                    <a:pt x="508503" y="202999"/>
                    <a:pt x="557095" y="251591"/>
                  </a:cubicBezTo>
                  <a:lnTo>
                    <a:pt x="604465" y="298961"/>
                  </a:lnTo>
                  <a:cubicBezTo>
                    <a:pt x="683232" y="249172"/>
                    <a:pt x="770879" y="212582"/>
                    <a:pt x="864096" y="190279"/>
                  </a:cubicBezTo>
                  <a:lnTo>
                    <a:pt x="864096" y="94104"/>
                  </a:lnTo>
                  <a:cubicBezTo>
                    <a:pt x="864096" y="42132"/>
                    <a:pt x="906228" y="0"/>
                    <a:pt x="958200" y="0"/>
                  </a:cubicBezTo>
                  <a:close/>
                </a:path>
              </a:pathLst>
            </a:custGeom>
            <a:solidFill>
              <a:schemeClr val="bg1"/>
            </a:solidFill>
            <a:ln w="25400">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mn-ea"/>
                <a:sym typeface="+mn-lt"/>
              </a:endParaRPr>
            </a:p>
          </p:txBody>
        </p:sp>
        <p:sp>
          <p:nvSpPr>
            <p:cNvPr id="8" name="Arc 15"/>
            <p:cNvSpPr/>
            <p:nvPr>
              <p:custDataLst>
                <p:tags r:id="rId5"/>
              </p:custDataLst>
            </p:nvPr>
          </p:nvSpPr>
          <p:spPr>
            <a:xfrm rot="2889938">
              <a:off x="1330104" y="2267388"/>
              <a:ext cx="1983863" cy="1983863"/>
            </a:xfrm>
            <a:prstGeom prst="arc">
              <a:avLst>
                <a:gd name="adj1" fmla="val 16200000"/>
                <a:gd name="adj2" fmla="val 21318487"/>
              </a:avLst>
            </a:prstGeom>
            <a:ln w="88900">
              <a:solidFill>
                <a:srgbClr val="005AB4"/>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cs typeface="+mn-ea"/>
                <a:sym typeface="+mn-lt"/>
              </a:endParaRPr>
            </a:p>
          </p:txBody>
        </p:sp>
        <p:sp>
          <p:nvSpPr>
            <p:cNvPr id="9" name="Arc 16"/>
            <p:cNvSpPr/>
            <p:nvPr>
              <p:custDataLst>
                <p:tags r:id="rId6"/>
              </p:custDataLst>
            </p:nvPr>
          </p:nvSpPr>
          <p:spPr>
            <a:xfrm rot="15011051">
              <a:off x="441611" y="1718841"/>
              <a:ext cx="1358831" cy="1358831"/>
            </a:xfrm>
            <a:prstGeom prst="arc">
              <a:avLst>
                <a:gd name="adj1" fmla="val 16194741"/>
                <a:gd name="adj2" fmla="val 21318487"/>
              </a:avLst>
            </a:prstGeom>
            <a:ln w="88900">
              <a:solidFill>
                <a:srgbClr val="005AB4"/>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cs typeface="+mn-ea"/>
                <a:sym typeface="+mn-lt"/>
              </a:endParaRPr>
            </a:p>
          </p:txBody>
        </p:sp>
        <p:sp>
          <p:nvSpPr>
            <p:cNvPr id="19" name="Arc 17"/>
            <p:cNvSpPr/>
            <p:nvPr>
              <p:custDataLst>
                <p:tags r:id="rId7"/>
              </p:custDataLst>
            </p:nvPr>
          </p:nvSpPr>
          <p:spPr>
            <a:xfrm>
              <a:off x="1439309" y="1180105"/>
              <a:ext cx="1120509" cy="1120509"/>
            </a:xfrm>
            <a:prstGeom prst="arc">
              <a:avLst>
                <a:gd name="adj1" fmla="val 19315636"/>
                <a:gd name="adj2" fmla="val 3063482"/>
              </a:avLst>
            </a:prstGeom>
            <a:ln w="88900">
              <a:solidFill>
                <a:srgbClr val="005AB4"/>
              </a:solidFill>
              <a:headEnd type="non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cs typeface="+mn-ea"/>
                <a:sym typeface="+mn-lt"/>
              </a:endParaRPr>
            </a:p>
          </p:txBody>
        </p:sp>
        <p:sp>
          <p:nvSpPr>
            <p:cNvPr id="20" name="TextBox 18"/>
            <p:cNvSpPr txBox="1"/>
            <p:nvPr>
              <p:custDataLst>
                <p:tags r:id="rId8"/>
              </p:custDataLst>
            </p:nvPr>
          </p:nvSpPr>
          <p:spPr>
            <a:xfrm>
              <a:off x="1614387" y="3098773"/>
              <a:ext cx="1229421" cy="295810"/>
            </a:xfrm>
            <a:prstGeom prst="rect">
              <a:avLst/>
            </a:prstGeom>
            <a:noFill/>
            <a:ln>
              <a:noFill/>
            </a:ln>
          </p:spPr>
          <p:txBody>
            <a:bodyPr wrap="square" rtlCol="0" anchor="ctr">
              <a:spAutoFit/>
            </a:bodyPr>
            <a:lstStyle/>
            <a:p>
              <a:pPr algn="ctr"/>
              <a:r>
                <a:rPr lang="zh-CN" altLang="en-US" sz="1400" b="1">
                  <a:solidFill>
                    <a:schemeClr val="tx1">
                      <a:lumMod val="75000"/>
                      <a:lumOff val="25000"/>
                    </a:schemeClr>
                  </a:solidFill>
                  <a:cs typeface="+mn-ea"/>
                  <a:sym typeface="+mn-lt"/>
                </a:rPr>
                <a:t>关键词</a:t>
              </a:r>
              <a:endParaRPr lang="ko-KR" altLang="en-US" sz="1400" b="1" dirty="0">
                <a:solidFill>
                  <a:schemeClr val="tx1">
                    <a:lumMod val="75000"/>
                    <a:lumOff val="25000"/>
                  </a:schemeClr>
                </a:solidFill>
                <a:cs typeface="+mn-ea"/>
                <a:sym typeface="+mn-lt"/>
              </a:endParaRPr>
            </a:p>
          </p:txBody>
        </p:sp>
        <p:sp>
          <p:nvSpPr>
            <p:cNvPr id="21" name="TextBox 19"/>
            <p:cNvSpPr txBox="1"/>
            <p:nvPr>
              <p:custDataLst>
                <p:tags r:id="rId9"/>
              </p:custDataLst>
            </p:nvPr>
          </p:nvSpPr>
          <p:spPr>
            <a:xfrm>
              <a:off x="817486" y="2340043"/>
              <a:ext cx="867082" cy="295810"/>
            </a:xfrm>
            <a:prstGeom prst="rect">
              <a:avLst/>
            </a:prstGeom>
            <a:noFill/>
            <a:ln>
              <a:noFill/>
            </a:ln>
          </p:spPr>
          <p:txBody>
            <a:bodyPr wrap="square" rtlCol="0" anchor="ctr">
              <a:spAutoFit/>
            </a:bodyPr>
            <a:lstStyle/>
            <a:p>
              <a:pPr algn="ctr"/>
              <a:r>
                <a:rPr lang="zh-CN" altLang="en-US" sz="1400" b="1">
                  <a:solidFill>
                    <a:schemeClr val="tx1">
                      <a:lumMod val="75000"/>
                      <a:lumOff val="25000"/>
                    </a:schemeClr>
                  </a:solidFill>
                  <a:cs typeface="+mn-ea"/>
                  <a:sym typeface="+mn-lt"/>
                </a:rPr>
                <a:t>关键词</a:t>
              </a:r>
              <a:endParaRPr lang="ko-KR" altLang="en-US" sz="1400" b="1" dirty="0">
                <a:solidFill>
                  <a:schemeClr val="tx1">
                    <a:lumMod val="75000"/>
                    <a:lumOff val="25000"/>
                  </a:schemeClr>
                </a:solidFill>
                <a:cs typeface="+mn-ea"/>
                <a:sym typeface="+mn-lt"/>
              </a:endParaRPr>
            </a:p>
          </p:txBody>
        </p:sp>
        <p:sp>
          <p:nvSpPr>
            <p:cNvPr id="22" name="TextBox 20"/>
            <p:cNvSpPr txBox="1"/>
            <p:nvPr>
              <p:custDataLst>
                <p:tags r:id="rId10"/>
              </p:custDataLst>
            </p:nvPr>
          </p:nvSpPr>
          <p:spPr>
            <a:xfrm>
              <a:off x="1524247" y="1611793"/>
              <a:ext cx="757572" cy="295810"/>
            </a:xfrm>
            <a:prstGeom prst="rect">
              <a:avLst/>
            </a:prstGeom>
            <a:noFill/>
            <a:ln>
              <a:noFill/>
            </a:ln>
          </p:spPr>
          <p:txBody>
            <a:bodyPr wrap="square" rtlCol="0" anchor="ctr">
              <a:spAutoFit/>
            </a:bodyPr>
            <a:lstStyle/>
            <a:p>
              <a:pPr algn="ctr"/>
              <a:r>
                <a:rPr lang="zh-CN" altLang="en-US" sz="1400" b="1">
                  <a:solidFill>
                    <a:schemeClr val="tx1">
                      <a:lumMod val="75000"/>
                      <a:lumOff val="25000"/>
                    </a:schemeClr>
                  </a:solidFill>
                  <a:cs typeface="+mn-ea"/>
                  <a:sym typeface="+mn-lt"/>
                </a:rPr>
                <a:t>关键词</a:t>
              </a:r>
              <a:endParaRPr lang="ko-KR" altLang="en-US" sz="14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PP_MARK_KEY" val="926d4007-999b-464c-b897-00bd6b01c607"/>
  <p:tag name="COMMONDATA" val="eyJoZGlkIjoiNDdlODkzNjkwYTI1NmJjODVjZTVkMTMyOTFjOTc4YmU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ij0aof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ij0aof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www.kakappt.com</Template>
  <TotalTime>0</TotalTime>
  <Words>1793</Words>
  <Application>WPS 演示</Application>
  <PresentationFormat>宽屏</PresentationFormat>
  <Paragraphs>100</Paragraphs>
  <Slides>9</Slides>
  <Notes>18</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9</vt:i4>
      </vt:variant>
    </vt:vector>
  </HeadingPairs>
  <TitlesOfParts>
    <vt:vector size="27" baseType="lpstr">
      <vt:lpstr>Arial</vt:lpstr>
      <vt:lpstr>宋体</vt:lpstr>
      <vt:lpstr>Wingdings</vt:lpstr>
      <vt:lpstr>微软雅黑 Light</vt:lpstr>
      <vt:lpstr>Calibri</vt:lpstr>
      <vt:lpstr>Arial</vt:lpstr>
      <vt:lpstr>微软雅黑</vt:lpstr>
      <vt:lpstr>Agency FB</vt:lpstr>
      <vt:lpstr>仿宋_GB2312</vt:lpstr>
      <vt:lpstr>黑体</vt:lpstr>
      <vt:lpstr>AvantGarde Bk BT</vt:lpstr>
      <vt:lpstr>Segoe Print</vt:lpstr>
      <vt:lpstr>Arial Unicode MS</vt:lpstr>
      <vt:lpstr>张海山锐线体简</vt:lpstr>
      <vt:lpstr>等线</vt:lpstr>
      <vt:lpstr>Impact</vt:lpstr>
      <vt:lpstr>1_第一PPT，www.1ppt.com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www.kakappt.com</Company>
  <LinksUpToDate>false</LinksUpToDate>
  <SharedDoc>false</SharedDoc>
  <HyperlinksChanged>false</HyperlinksChanged>
  <AppVersion>14.0000</AppVersion>
  <Manager>www.kakappt.com</Manager>
  <HyperlinkBase>www.kakappt.com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卡卡办公模板</dc:title>
  <dc:creator>www.kakappt.com</dc:creator>
  <cp:keywords>www.kakappt.com</cp:keywords>
  <dc:description>卡卡办公</dc:description>
  <dc:subject>www.kakappt.com</dc:subject>
  <cp:category>卡卡办公PPT模板</cp:category>
  <cp:lastModifiedBy>工程建设一科</cp:lastModifiedBy>
  <cp:revision>15</cp:revision>
  <dcterms:created xsi:type="dcterms:W3CDTF">2020-12-08T17:28:00Z</dcterms:created>
  <dcterms:modified xsi:type="dcterms:W3CDTF">2023-01-06T03:28:43Z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2F643071B39B4892BF9FA96E3F142EF8</vt:lpwstr>
  </property>
  <property fmtid="{D5CDD505-2E9C-101B-9397-08002B2CF9AE}" pid="3" name="KSOProductBuildVer">
    <vt:lpwstr>2052-11.1.0.12980</vt:lpwstr>
  </property>
</Properties>
</file>