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134" r:id="rId4"/>
    <p:sldId id="1777" r:id="rId5"/>
    <p:sldId id="2155" r:id="rId6"/>
    <p:sldId id="2156" r:id="rId7"/>
    <p:sldId id="2157"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52"/>
    <p:restoredTop sz="94643"/>
  </p:normalViewPr>
  <p:slideViewPr>
    <p:cSldViewPr snapToGrid="0">
      <p:cViewPr varScale="1">
        <p:scale>
          <a:sx n="83" d="100"/>
          <a:sy n="83" d="100"/>
        </p:scale>
        <p:origin x="3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tags" Target="tags/tag6.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50B044-2F85-4439-AF07-2F5DDB68A95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063C9D-ABE5-47AC-B46C-8DEF1D9C616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0B044-2F85-4439-AF07-2F5DDB68A95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63C9D-ABE5-47AC-B46C-8DEF1D9C616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0B044-2F85-4439-AF07-2F5DDB68A95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63C9D-ABE5-47AC-B46C-8DEF1D9C616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p:nvPr/>
        </p:nvSpPr>
        <p:spPr>
          <a:xfrm>
            <a:off x="0" y="0"/>
            <a:ext cx="12192000" cy="6858000"/>
          </a:xfrm>
          <a:prstGeom prst="rect">
            <a:avLst/>
          </a:prstGeom>
          <a:blipFill>
            <a:blip r:embed="rId1"/>
            <a:srcRect/>
            <a:stretch>
              <a:fillRect t="-68518" b="-6851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Pentagon 8"/>
          <p:cNvSpPr/>
          <p:nvPr/>
        </p:nvSpPr>
        <p:spPr>
          <a:xfrm rot="5400000">
            <a:off x="3850550" y="-2255278"/>
            <a:ext cx="4490900" cy="10531420"/>
          </a:xfrm>
          <a:prstGeom prst="homePlate">
            <a:avLst>
              <a:gd name="adj" fmla="val 29908"/>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h-TH" sz="1800" b="0" i="0" u="none" strike="noStrike" kern="1200" cap="none" spc="0" normalizeH="0" baseline="0" noProof="0">
              <a:ln>
                <a:noFill/>
              </a:ln>
              <a:solidFill>
                <a:srgbClr val="FBFBFB"/>
              </a:solidFill>
              <a:effectLst/>
              <a:uLnTx/>
              <a:uFillTx/>
              <a:latin typeface="微软雅黑" panose="020B0503020204020204" charset="-122"/>
              <a:ea typeface="微软雅黑" panose="020B0503020204020204" charset="-122"/>
              <a:cs typeface="+mn-ea"/>
              <a:sym typeface="+mn-lt"/>
            </a:endParaRPr>
          </a:p>
        </p:txBody>
      </p:sp>
      <p:sp>
        <p:nvSpPr>
          <p:cNvPr id="4" name="Title 5"/>
          <p:cNvSpPr txBox="1"/>
          <p:nvPr/>
        </p:nvSpPr>
        <p:spPr>
          <a:xfrm>
            <a:off x="1819275" y="1880870"/>
            <a:ext cx="8553450" cy="9810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zh-CN" alt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rPr>
              <a:t>《</a:t>
            </a:r>
            <a:r>
              <a:rPr 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rPr>
              <a:t>关于开展2022年</a:t>
            </a:r>
            <a:r>
              <a:rPr lang="zh-CN" alt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rPr>
              <a:t>下半年</a:t>
            </a:r>
            <a:r>
              <a:rPr 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rPr>
              <a:t>面向社会认定中小学和幼儿园教师资格工作的通知</a:t>
            </a:r>
            <a:r>
              <a:rPr lang="zh-CN" alt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rPr>
              <a:t>》</a:t>
            </a:r>
            <a:endParaRPr lang="zh-CN" altLang="en-US" sz="3600" spc="600" dirty="0">
              <a:solidFill>
                <a:schemeClr val="bg1"/>
              </a:solidFill>
              <a:latin typeface="方正小标宋简体" panose="03000509000000000000" charset="-122"/>
              <a:ea typeface="方正小标宋简体" panose="03000509000000000000" charset="-122"/>
              <a:cs typeface="方正小标宋简体" panose="03000509000000000000" charset="-122"/>
              <a:sym typeface="+mn-lt"/>
            </a:endParaRPr>
          </a:p>
        </p:txBody>
      </p:sp>
      <p:sp>
        <p:nvSpPr>
          <p:cNvPr id="5" name="文本框 6"/>
          <p:cNvSpPr txBox="1"/>
          <p:nvPr/>
        </p:nvSpPr>
        <p:spPr>
          <a:xfrm>
            <a:off x="2089350" y="3356130"/>
            <a:ext cx="8097388" cy="645160"/>
          </a:xfrm>
          <a:prstGeom prst="rect">
            <a:avLst/>
          </a:prstGeom>
          <a:solidFill>
            <a:schemeClr val="tx1">
              <a:alpha val="0"/>
            </a:scheme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ctr"/>
            <a:r>
              <a:rPr lang="zh-CN" altLang="en-US" sz="3600" b="1" dirty="0">
                <a:latin typeface="微软雅黑 Light" panose="020B0502040204020203" pitchFamily="34" charset="-122"/>
                <a:ea typeface="微软雅黑 Light" panose="020B0502040204020203" pitchFamily="34" charset="-122"/>
                <a:cs typeface="+mn-ea"/>
                <a:sym typeface="+mn-lt"/>
              </a:rPr>
              <a:t>文件解读</a:t>
            </a:r>
            <a:endParaRPr lang="zh-CN" altLang="en-US" sz="3600" b="1" dirty="0">
              <a:latin typeface="微软雅黑 Light" panose="020B0502040204020203" pitchFamily="34" charset="-122"/>
              <a:ea typeface="微软雅黑 Light" panose="020B0502040204020203" pitchFamily="34" charset="-122"/>
              <a:cs typeface="+mn-ea"/>
              <a:sym typeface="+mn-lt"/>
            </a:endParaRPr>
          </a:p>
        </p:txBody>
      </p:sp>
      <p:sp>
        <p:nvSpPr>
          <p:cNvPr id="7" name="Freeform 19"/>
          <p:cNvSpPr/>
          <p:nvPr/>
        </p:nvSpPr>
        <p:spPr bwMode="auto">
          <a:xfrm rot="5400000" flipH="1">
            <a:off x="4907006" y="-661857"/>
            <a:ext cx="2462075" cy="12276083"/>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 y="301326"/>
            <a:ext cx="12192000" cy="6556674"/>
            <a:chOff x="1" y="301326"/>
            <a:chExt cx="12192000" cy="6556674"/>
          </a:xfrm>
        </p:grpSpPr>
        <p:sp>
          <p:nvSpPr>
            <p:cNvPr id="40" name="Freeform 19"/>
            <p:cNvSpPr/>
            <p:nvPr/>
          </p:nvSpPr>
          <p:spPr bwMode="auto">
            <a:xfrm flipH="1">
              <a:off x="317634" y="301326"/>
              <a:ext cx="354719" cy="577922"/>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
          <p:nvSpPr>
            <p:cNvPr id="50" name="Freeform 19"/>
            <p:cNvSpPr/>
            <p:nvPr/>
          </p:nvSpPr>
          <p:spPr bwMode="auto">
            <a:xfrm flipH="1">
              <a:off x="672353" y="377879"/>
              <a:ext cx="260744" cy="424815"/>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51" name="Rectangle 50"/>
            <p:cNvSpPr/>
            <p:nvPr/>
          </p:nvSpPr>
          <p:spPr>
            <a:xfrm>
              <a:off x="1107869" y="356090"/>
              <a:ext cx="1910080" cy="521970"/>
            </a:xfrm>
            <a:prstGeom prst="rect">
              <a:avLst/>
            </a:prstGeom>
          </p:spPr>
          <p:txBody>
            <a:bodyPr wrap="none">
              <a:spAutoFit/>
            </a:bodyPr>
            <a:lstStyle/>
            <a:p>
              <a:pPr algn="l"/>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认</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sym typeface="+mn-ea"/>
                </a:rPr>
                <a:t>定</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范围</a:t>
              </a:r>
              <a:endPar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endParaRPr>
            </a:p>
          </p:txBody>
        </p:sp>
        <p:sp>
          <p:nvSpPr>
            <p:cNvPr id="52" name="Rectangle 3"/>
            <p:cNvSpPr/>
            <p:nvPr/>
          </p:nvSpPr>
          <p:spPr>
            <a:xfrm>
              <a:off x="1" y="6556674"/>
              <a:ext cx="12192000" cy="3013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ectangle 30"/>
          <p:cNvSpPr/>
          <p:nvPr/>
        </p:nvSpPr>
        <p:spPr>
          <a:xfrm>
            <a:off x="672465" y="1362075"/>
            <a:ext cx="10871200" cy="3969385"/>
          </a:xfrm>
          <a:prstGeom prst="rect">
            <a:avLst/>
          </a:prstGeom>
        </p:spPr>
        <p:txBody>
          <a:bodyPr wrap="square" anchor="ctr" anchorCtr="0">
            <a:spAutoFit/>
          </a:bodyPr>
          <a:p>
            <a:pPr marL="0" marR="0" lvl="0" indent="0" algn="l" defTabSz="914400" rtl="0" eaLnBrk="1" fontAlgn="auto" latinLnBrk="0" hangingPunct="1">
              <a:lnSpc>
                <a:spcPct val="150000"/>
              </a:lnSpc>
              <a:spcBef>
                <a:spcPts val="0"/>
              </a:spcBef>
              <a:spcAft>
                <a:spcPts val="0"/>
              </a:spcAft>
              <a:buClrTx/>
              <a:buSzTx/>
              <a:buFontTx/>
              <a:buNone/>
              <a:defRPr/>
            </a:pPr>
            <a:r>
              <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（一）户籍在长治市的社会人员； </a:t>
            </a:r>
            <a:endPar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（二）持有长治市居住证并在有效期内的外省市户籍人员； </a:t>
            </a:r>
            <a:endPar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（三）驻市部队现役军人和现役武警； </a:t>
            </a:r>
            <a:endPar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四）在长治市学习、工作和居住的港澳台居民，持港澳台居民居住证可在居住地申请认定教师资格，持港澳居民来往内地通行证、5年有效期台湾居民来往大陆通行证可在教师资格考试所在地申请认定中小学和幼儿园教师资格。申请认定教师资格的学历及其他条件、程序要求与内地（大陆）申请人相同。</a:t>
            </a:r>
            <a:endParaRPr sz="2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1000"/>
                                        <p:tgtEl>
                                          <p:spTgt spid="63"/>
                                        </p:tgtEl>
                                      </p:cBhvr>
                                    </p:animEffect>
                                    <p:anim calcmode="lin" valueType="num">
                                      <p:cBhvr>
                                        <p:cTn id="8" dur="1000" fill="hold"/>
                                        <p:tgtEl>
                                          <p:spTgt spid="63"/>
                                        </p:tgtEl>
                                        <p:attrNameLst>
                                          <p:attrName>ppt_x</p:attrName>
                                        </p:attrNameLst>
                                      </p:cBhvr>
                                      <p:tavLst>
                                        <p:tav tm="0">
                                          <p:val>
                                            <p:strVal val="#ppt_x"/>
                                          </p:val>
                                        </p:tav>
                                        <p:tav tm="100000">
                                          <p:val>
                                            <p:strVal val="#ppt_x"/>
                                          </p:val>
                                        </p:tav>
                                      </p:tavLst>
                                    </p:anim>
                                    <p:anim calcmode="lin" valueType="num">
                                      <p:cBhvr>
                                        <p:cTn id="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hevron 4"/>
          <p:cNvSpPr/>
          <p:nvPr/>
        </p:nvSpPr>
        <p:spPr>
          <a:xfrm>
            <a:off x="4636135" y="4506595"/>
            <a:ext cx="3419475" cy="535940"/>
          </a:xfrm>
          <a:prstGeom prst="chevron">
            <a:avLst/>
          </a:prstGeom>
          <a:solidFill>
            <a:schemeClr val="accent2"/>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465" b="1" dirty="0">
                <a:solidFill>
                  <a:schemeClr val="bg1"/>
                </a:solidFill>
                <a:latin typeface="Roboto Black" panose="02000000000000000000" pitchFamily="2" charset="0"/>
                <a:ea typeface="Roboto Black" panose="02000000000000000000" pitchFamily="2" charset="0"/>
                <a:cs typeface="Roboto Black" panose="02000000000000000000" pitchFamily="2" charset="0"/>
              </a:rPr>
              <a:t>教师资格现场确认时间</a:t>
            </a:r>
            <a:endParaRPr lang="en-US" sz="1465" b="1" dirty="0">
              <a:solidFill>
                <a:schemeClr val="bg1"/>
              </a:solidFill>
              <a:latin typeface="Roboto Black" panose="02000000000000000000" pitchFamily="2" charset="0"/>
              <a:ea typeface="Roboto Black" panose="02000000000000000000" pitchFamily="2" charset="0"/>
              <a:cs typeface="Roboto Black" panose="02000000000000000000" pitchFamily="2" charset="0"/>
            </a:endParaRPr>
          </a:p>
        </p:txBody>
      </p:sp>
      <p:sp>
        <p:nvSpPr>
          <p:cNvPr id="6" name="Chevron 5"/>
          <p:cNvSpPr/>
          <p:nvPr/>
        </p:nvSpPr>
        <p:spPr>
          <a:xfrm>
            <a:off x="8515985" y="4506595"/>
            <a:ext cx="2738755" cy="535940"/>
          </a:xfrm>
          <a:prstGeom prst="chevron">
            <a:avLst/>
          </a:prstGeom>
          <a:solidFill>
            <a:schemeClr val="bg1">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65" b="1" dirty="0">
                <a:solidFill>
                  <a:schemeClr val="bg1"/>
                </a:solidFill>
                <a:latin typeface="Roboto Black" panose="02000000000000000000" pitchFamily="2" charset="0"/>
                <a:ea typeface="Roboto Black" panose="02000000000000000000" pitchFamily="2" charset="0"/>
                <a:cs typeface="Roboto Black" panose="02000000000000000000" pitchFamily="2" charset="0"/>
              </a:rPr>
              <a:t>领取教师资格证时间</a:t>
            </a:r>
            <a:endParaRPr lang="en-US" sz="1465" b="1" dirty="0">
              <a:solidFill>
                <a:schemeClr val="bg1"/>
              </a:solidFill>
              <a:latin typeface="Roboto Black" panose="02000000000000000000" pitchFamily="2" charset="0"/>
              <a:ea typeface="Roboto Black" panose="02000000000000000000" pitchFamily="2" charset="0"/>
              <a:cs typeface="Roboto Black" panose="02000000000000000000" pitchFamily="2" charset="0"/>
            </a:endParaRPr>
          </a:p>
        </p:txBody>
      </p:sp>
      <p:sp>
        <p:nvSpPr>
          <p:cNvPr id="7" name="Chevron 6"/>
          <p:cNvSpPr/>
          <p:nvPr/>
        </p:nvSpPr>
        <p:spPr>
          <a:xfrm>
            <a:off x="1198880" y="4506595"/>
            <a:ext cx="3035935" cy="535940"/>
          </a:xfrm>
          <a:prstGeom prst="chevron">
            <a:avLst/>
          </a:prstGeom>
          <a:solidFill>
            <a:schemeClr val="accent1"/>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1465" b="1" dirty="0">
                <a:solidFill>
                  <a:schemeClr val="bg1"/>
                </a:solidFill>
                <a:latin typeface="Roboto Black" panose="02000000000000000000" pitchFamily="2" charset="0"/>
                <a:ea typeface="宋体" panose="02010600030101010101" pitchFamily="2" charset="-122"/>
                <a:cs typeface="Roboto Black" panose="02000000000000000000" pitchFamily="2" charset="0"/>
              </a:rPr>
              <a:t>网上报名时间</a:t>
            </a:r>
            <a:endParaRPr lang="zh-CN" altLang="en-US" sz="1465" b="1" dirty="0">
              <a:solidFill>
                <a:schemeClr val="bg1"/>
              </a:solidFill>
              <a:latin typeface="Roboto Black" panose="02000000000000000000" pitchFamily="2" charset="0"/>
              <a:ea typeface="宋体" panose="02010600030101010101" pitchFamily="2" charset="-122"/>
              <a:cs typeface="Roboto Black" panose="02000000000000000000" pitchFamily="2" charset="0"/>
            </a:endParaRPr>
          </a:p>
        </p:txBody>
      </p:sp>
      <p:cxnSp>
        <p:nvCxnSpPr>
          <p:cNvPr id="8" name="Straight Connector 7"/>
          <p:cNvCxnSpPr/>
          <p:nvPr/>
        </p:nvCxnSpPr>
        <p:spPr>
          <a:xfrm flipV="1">
            <a:off x="1602105" y="3061335"/>
            <a:ext cx="15875" cy="142621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1440180" y="2727960"/>
            <a:ext cx="306070" cy="311785"/>
            <a:chOff x="1481141" y="1712260"/>
            <a:chExt cx="1033988" cy="1052152"/>
          </a:xfrm>
        </p:grpSpPr>
        <p:sp>
          <p:nvSpPr>
            <p:cNvPr id="17" name="Oval 16"/>
            <p:cNvSpPr/>
            <p:nvPr/>
          </p:nvSpPr>
          <p:spPr>
            <a:xfrm>
              <a:off x="1481141" y="1712260"/>
              <a:ext cx="1033988" cy="1052152"/>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8" name="Shape 2543"/>
            <p:cNvSpPr/>
            <p:nvPr/>
          </p:nvSpPr>
          <p:spPr>
            <a:xfrm>
              <a:off x="1858469" y="210654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solidFill>
              <a:schemeClr val="tx2"/>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Source Sans Pro Light" charset="0"/>
                <a:ea typeface="Source Sans Pro Light" charset="0"/>
                <a:cs typeface="Source Sans Pro Light" charset="0"/>
              </a:endParaRPr>
            </a:p>
          </p:txBody>
        </p:sp>
      </p:grpSp>
      <p:sp>
        <p:nvSpPr>
          <p:cNvPr id="44" name="矩形 36"/>
          <p:cNvSpPr/>
          <p:nvPr/>
        </p:nvSpPr>
        <p:spPr>
          <a:xfrm>
            <a:off x="1851660" y="2329815"/>
            <a:ext cx="2383155" cy="1885315"/>
          </a:xfrm>
          <a:prstGeom prst="rect">
            <a:avLst/>
          </a:prstGeom>
        </p:spPr>
        <p:txBody>
          <a:bodyPr wrap="square" lIns="91433" tIns="45716" rIns="91433" bIns="45716">
            <a:spAutoFit/>
          </a:bodyPr>
          <a:lstStyle/>
          <a:p>
            <a:pPr lvl="0" algn="l">
              <a:lnSpc>
                <a:spcPts val="2000"/>
              </a:lnSpc>
              <a:defRPr/>
            </a:pPr>
            <a:r>
              <a:rPr lang="zh-CN" alt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网上报名时间</a:t>
            </a:r>
            <a:r>
              <a:rPr lang="en-US" altLang="zh-CN"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:2022年9月26日9:00至9月30日18:00。</a:t>
            </a:r>
            <a:endParaRPr lang="en-US" altLang="zh-CN"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endParaRPr>
          </a:p>
          <a:p>
            <a:pPr lvl="0" algn="l">
              <a:lnSpc>
                <a:spcPts val="2000"/>
              </a:lnSpc>
              <a:defRPr/>
            </a:pPr>
            <a:r>
              <a:rPr lang="zh-CN" altLang="en-US" sz="1600" dirty="0">
                <a:solidFill>
                  <a:schemeClr val="tx1"/>
                </a:solidFill>
                <a:latin typeface="Source Han Sans SC" panose="020B0500000000000000" pitchFamily="34" charset="-128"/>
                <a:ea typeface="Source Han Sans SC" panose="020B0500000000000000" pitchFamily="34" charset="-128"/>
                <a:sym typeface="FZHei-B01S" panose="02010601030101010101" pitchFamily="2" charset="-122"/>
              </a:rPr>
              <a:t>请申请人在报名时间内登录中国教师资格网（www.jszg.edu.cn）用本人的账号登录并报名。</a:t>
            </a:r>
            <a:endParaRPr lang="zh-CN" altLang="en-US" sz="1600" dirty="0">
              <a:solidFill>
                <a:schemeClr val="tx1"/>
              </a:solidFill>
              <a:latin typeface="Source Han Sans SC" panose="020B0500000000000000" pitchFamily="34" charset="-128"/>
              <a:ea typeface="Source Han Sans SC" panose="020B0500000000000000" pitchFamily="34" charset="-128"/>
              <a:sym typeface="FZHei-B01S" panose="02010601030101010101" pitchFamily="2" charset="-122"/>
            </a:endParaRPr>
          </a:p>
        </p:txBody>
      </p:sp>
      <p:grpSp>
        <p:nvGrpSpPr>
          <p:cNvPr id="39" name="Group 38"/>
          <p:cNvGrpSpPr/>
          <p:nvPr/>
        </p:nvGrpSpPr>
        <p:grpSpPr>
          <a:xfrm>
            <a:off x="1" y="301326"/>
            <a:ext cx="12192000" cy="6556674"/>
            <a:chOff x="1" y="301326"/>
            <a:chExt cx="12192000" cy="6556674"/>
          </a:xfrm>
        </p:grpSpPr>
        <p:sp>
          <p:nvSpPr>
            <p:cNvPr id="40" name="Freeform 19"/>
            <p:cNvSpPr/>
            <p:nvPr/>
          </p:nvSpPr>
          <p:spPr bwMode="auto">
            <a:xfrm flipH="1">
              <a:off x="317634" y="301326"/>
              <a:ext cx="354719" cy="577922"/>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
          <p:nvSpPr>
            <p:cNvPr id="50" name="Freeform 19"/>
            <p:cNvSpPr/>
            <p:nvPr/>
          </p:nvSpPr>
          <p:spPr bwMode="auto">
            <a:xfrm flipH="1">
              <a:off x="672353" y="377879"/>
              <a:ext cx="260744" cy="424815"/>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51" name="Rectangle 50"/>
            <p:cNvSpPr/>
            <p:nvPr/>
          </p:nvSpPr>
          <p:spPr>
            <a:xfrm>
              <a:off x="1107869" y="356090"/>
              <a:ext cx="1910080" cy="521970"/>
            </a:xfrm>
            <a:prstGeom prst="rect">
              <a:avLst/>
            </a:prstGeom>
          </p:spPr>
          <p:txBody>
            <a:bodyPr wrap="none">
              <a:spAutoFit/>
            </a:bodyPr>
            <a:lstStyle/>
            <a:p>
              <a:pPr algn="l"/>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认</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sym typeface="+mn-ea"/>
                </a:rPr>
                <a:t>定</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时间</a:t>
              </a:r>
              <a:endPar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endParaRPr>
            </a:p>
          </p:txBody>
        </p:sp>
        <p:sp>
          <p:nvSpPr>
            <p:cNvPr id="52" name="Rectangle 3"/>
            <p:cNvSpPr/>
            <p:nvPr/>
          </p:nvSpPr>
          <p:spPr>
            <a:xfrm>
              <a:off x="1" y="6556674"/>
              <a:ext cx="12192000" cy="3013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5"/>
          <p:cNvGrpSpPr/>
          <p:nvPr/>
        </p:nvGrpSpPr>
        <p:grpSpPr>
          <a:xfrm>
            <a:off x="5092065" y="2727960"/>
            <a:ext cx="306070" cy="311785"/>
            <a:chOff x="1481141" y="1712260"/>
            <a:chExt cx="1033988" cy="1052152"/>
          </a:xfrm>
        </p:grpSpPr>
        <p:sp>
          <p:nvSpPr>
            <p:cNvPr id="15" name="Oval 16"/>
            <p:cNvSpPr/>
            <p:nvPr/>
          </p:nvSpPr>
          <p:spPr>
            <a:xfrm>
              <a:off x="1481141" y="1712260"/>
              <a:ext cx="1033988" cy="1052152"/>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p>
              <a:pPr algn="ctr"/>
              <a:endParaRPr lang="en-US" sz="2400" dirty="0">
                <a:solidFill>
                  <a:schemeClr val="tx1"/>
                </a:solidFill>
              </a:endParaRPr>
            </a:p>
          </p:txBody>
        </p:sp>
        <p:sp>
          <p:nvSpPr>
            <p:cNvPr id="19" name="Shape 2543"/>
            <p:cNvSpPr/>
            <p:nvPr/>
          </p:nvSpPr>
          <p:spPr>
            <a:xfrm>
              <a:off x="1858469" y="210654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solidFill>
              <a:schemeClr val="tx2"/>
            </a:solidFill>
            <a:ln w="12700">
              <a:miter lim="400000"/>
            </a:ln>
          </p:spPr>
          <p:txBody>
            <a:bodyPr lIns="19045" tIns="19045" rIns="19045" bIns="19045" anchor="ctr"/>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Source Sans Pro Light" charset="0"/>
                <a:ea typeface="Source Sans Pro Light" charset="0"/>
                <a:cs typeface="Source Sans Pro Light" charset="0"/>
              </a:endParaRPr>
            </a:p>
          </p:txBody>
        </p:sp>
      </p:grpSp>
      <p:sp>
        <p:nvSpPr>
          <p:cNvPr id="20" name="矩形 36"/>
          <p:cNvSpPr/>
          <p:nvPr/>
        </p:nvSpPr>
        <p:spPr>
          <a:xfrm>
            <a:off x="5398135" y="2201545"/>
            <a:ext cx="2383155" cy="2141855"/>
          </a:xfrm>
          <a:prstGeom prst="rect">
            <a:avLst/>
          </a:prstGeom>
        </p:spPr>
        <p:txBody>
          <a:bodyPr wrap="square" lIns="91433" tIns="45716" rIns="91433" bIns="45716">
            <a:spAutoFit/>
          </a:bodyPr>
          <a:p>
            <a:pPr lvl="0" algn="l">
              <a:lnSpc>
                <a:spcPts val="2000"/>
              </a:lnSpc>
              <a:defRPr/>
            </a:pP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高级中学和中等职业学校教师资格现场确认时间:202</a:t>
            </a:r>
            <a:r>
              <a:rPr 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2</a:t>
            </a: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年</a:t>
            </a:r>
            <a:r>
              <a:rPr 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9</a:t>
            </a: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月</a:t>
            </a:r>
            <a:r>
              <a:rPr 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27</a:t>
            </a: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日至</a:t>
            </a:r>
            <a:r>
              <a:rPr 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10</a:t>
            </a: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月</a:t>
            </a:r>
            <a:r>
              <a:rPr lang="en-US"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2</a:t>
            </a: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日。</a:t>
            </a:r>
            <a:endPar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endParaRPr>
          </a:p>
          <a:p>
            <a:pPr lvl="0" algn="l">
              <a:lnSpc>
                <a:spcPts val="2000"/>
              </a:lnSpc>
              <a:defRPr/>
            </a:pPr>
            <a:r>
              <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rPr>
              <a:t>初中及以下教师资格现场确认时间由各县区教师资格认定机构（以下简称认定机构）确定。</a:t>
            </a:r>
            <a:endParaRPr sz="1600" b="1" dirty="0">
              <a:solidFill>
                <a:schemeClr val="tx1"/>
              </a:solidFill>
              <a:latin typeface="方正小标宋简体" panose="03000509000000000000" charset="-122"/>
              <a:ea typeface="方正小标宋简体" panose="03000509000000000000" charset="-122"/>
              <a:sym typeface="FZHei-B01S" panose="02010601030101010101" pitchFamily="2" charset="-122"/>
            </a:endParaRPr>
          </a:p>
        </p:txBody>
      </p:sp>
      <p:cxnSp>
        <p:nvCxnSpPr>
          <p:cNvPr id="24" name="Straight Connector 7"/>
          <p:cNvCxnSpPr/>
          <p:nvPr/>
        </p:nvCxnSpPr>
        <p:spPr>
          <a:xfrm flipV="1">
            <a:off x="5229225" y="3072765"/>
            <a:ext cx="15875" cy="142621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5" name="矩形 36"/>
          <p:cNvSpPr/>
          <p:nvPr/>
        </p:nvSpPr>
        <p:spPr>
          <a:xfrm>
            <a:off x="9454515" y="2805430"/>
            <a:ext cx="2070100" cy="1372235"/>
          </a:xfrm>
          <a:prstGeom prst="rect">
            <a:avLst/>
          </a:prstGeom>
        </p:spPr>
        <p:txBody>
          <a:bodyPr wrap="square" lIns="91433" tIns="45716" rIns="91433" bIns="45716">
            <a:spAutoFit/>
          </a:bodyPr>
          <a:p>
            <a:pPr lvl="0" algn="l">
              <a:lnSpc>
                <a:spcPts val="2000"/>
              </a:lnSpc>
              <a:defRPr/>
            </a:pPr>
            <a:r>
              <a:rPr sz="1600" dirty="0">
                <a:solidFill>
                  <a:schemeClr val="tx1"/>
                </a:solidFill>
                <a:latin typeface="方正小标宋简体" panose="03000509000000000000" charset="-122"/>
                <a:ea typeface="方正小标宋简体" panose="03000509000000000000" charset="-122"/>
                <a:sym typeface="FZHei-B01S" panose="02010601030101010101" pitchFamily="2" charset="-122"/>
              </a:rPr>
              <a:t>领取教师资格证时间另行通知，请关注长治市政务服务网（cz.sxzwfw.gov.cn）公告。</a:t>
            </a:r>
            <a:endParaRPr sz="1600" dirty="0">
              <a:solidFill>
                <a:schemeClr val="tx1"/>
              </a:solidFill>
              <a:latin typeface="方正小标宋简体" panose="03000509000000000000" charset="-122"/>
              <a:ea typeface="方正小标宋简体" panose="03000509000000000000" charset="-122"/>
              <a:sym typeface="FZHei-B01S" panose="02010601030101010101" pitchFamily="2" charset="-122"/>
            </a:endParaRPr>
          </a:p>
        </p:txBody>
      </p:sp>
      <p:grpSp>
        <p:nvGrpSpPr>
          <p:cNvPr id="29" name="Group 15"/>
          <p:cNvGrpSpPr/>
          <p:nvPr/>
        </p:nvGrpSpPr>
        <p:grpSpPr>
          <a:xfrm>
            <a:off x="8966835" y="3284220"/>
            <a:ext cx="306070" cy="311785"/>
            <a:chOff x="1481141" y="1712260"/>
            <a:chExt cx="1033988" cy="1052152"/>
          </a:xfrm>
        </p:grpSpPr>
        <p:sp>
          <p:nvSpPr>
            <p:cNvPr id="30" name="Oval 16"/>
            <p:cNvSpPr/>
            <p:nvPr/>
          </p:nvSpPr>
          <p:spPr>
            <a:xfrm>
              <a:off x="1481141" y="1712260"/>
              <a:ext cx="1033988" cy="1052152"/>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p>
              <a:pPr algn="ctr"/>
              <a:endParaRPr lang="en-US" sz="2400" dirty="0">
                <a:solidFill>
                  <a:schemeClr val="tx1"/>
                </a:solidFill>
              </a:endParaRPr>
            </a:p>
          </p:txBody>
        </p:sp>
        <p:sp>
          <p:nvSpPr>
            <p:cNvPr id="34" name="Shape 2543"/>
            <p:cNvSpPr/>
            <p:nvPr/>
          </p:nvSpPr>
          <p:spPr>
            <a:xfrm>
              <a:off x="1858469" y="210654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solidFill>
              <a:schemeClr val="tx2"/>
            </a:solidFill>
            <a:ln w="12700">
              <a:miter lim="400000"/>
            </a:ln>
          </p:spPr>
          <p:txBody>
            <a:bodyPr lIns="19045" tIns="19045" rIns="19045" bIns="19045" anchor="ctr"/>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Source Sans Pro Light" charset="0"/>
                <a:ea typeface="Source Sans Pro Light" charset="0"/>
                <a:cs typeface="Source Sans Pro Light" charset="0"/>
              </a:endParaRPr>
            </a:p>
          </p:txBody>
        </p:sp>
      </p:grpSp>
      <p:cxnSp>
        <p:nvCxnSpPr>
          <p:cNvPr id="35" name="Straight Connector 7"/>
          <p:cNvCxnSpPr/>
          <p:nvPr/>
        </p:nvCxnSpPr>
        <p:spPr>
          <a:xfrm flipV="1">
            <a:off x="9103995" y="3560445"/>
            <a:ext cx="10160" cy="94996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par>
                          <p:cTn id="23" fill="hold">
                            <p:stCondLst>
                              <p:cond delay="2000"/>
                            </p:stCondLst>
                            <p:childTnLst>
                              <p:par>
                                <p:cTn id="24" presetID="53" presetClass="entr" presetSubtype="16" fill="hold" grpId="0" nodeType="afterEffect">
                                  <p:stCondLst>
                                    <p:cond delay="0"/>
                                  </p:stCondLst>
                                  <p:iterate type="lt">
                                    <p:tmPct val="4054"/>
                                  </p:iterate>
                                  <p:childTnLst>
                                    <p:set>
                                      <p:cBhvr>
                                        <p:cTn id="25" dur="1" fill="hold">
                                          <p:stCondLst>
                                            <p:cond delay="0"/>
                                          </p:stCondLst>
                                        </p:cTn>
                                        <p:tgtEl>
                                          <p:spTgt spid="44"/>
                                        </p:tgtEl>
                                        <p:attrNameLst>
                                          <p:attrName>style.visibility</p:attrName>
                                        </p:attrNameLst>
                                      </p:cBhvr>
                                      <p:to>
                                        <p:strVal val="visible"/>
                                      </p:to>
                                    </p:set>
                                    <p:anim calcmode="lin" valueType="num">
                                      <p:cBhvr>
                                        <p:cTn id="26" dur="250" fill="hold"/>
                                        <p:tgtEl>
                                          <p:spTgt spid="44"/>
                                        </p:tgtEl>
                                        <p:attrNameLst>
                                          <p:attrName>ppt_w</p:attrName>
                                        </p:attrNameLst>
                                      </p:cBhvr>
                                      <p:tavLst>
                                        <p:tav tm="0">
                                          <p:val>
                                            <p:fltVal val="0"/>
                                          </p:val>
                                        </p:tav>
                                        <p:tav tm="100000">
                                          <p:val>
                                            <p:strVal val="#ppt_w"/>
                                          </p:val>
                                        </p:tav>
                                      </p:tavLst>
                                    </p:anim>
                                    <p:anim calcmode="lin" valueType="num">
                                      <p:cBhvr>
                                        <p:cTn id="27" dur="250" fill="hold"/>
                                        <p:tgtEl>
                                          <p:spTgt spid="44"/>
                                        </p:tgtEl>
                                        <p:attrNameLst>
                                          <p:attrName>ppt_h</p:attrName>
                                        </p:attrNameLst>
                                      </p:cBhvr>
                                      <p:tavLst>
                                        <p:tav tm="0">
                                          <p:val>
                                            <p:fltVal val="0"/>
                                          </p:val>
                                        </p:tav>
                                        <p:tav tm="100000">
                                          <p:val>
                                            <p:strVal val="#ppt_h"/>
                                          </p:val>
                                        </p:tav>
                                      </p:tavLst>
                                    </p:anim>
                                    <p:animEffect transition="in" filter="fade">
                                      <p:cBhvr>
                                        <p:cTn id="28" dur="250"/>
                                        <p:tgtEl>
                                          <p:spTgt spid="44"/>
                                        </p:tgtEl>
                                      </p:cBhvr>
                                    </p:animEffect>
                                  </p:childTnLst>
                                </p:cTn>
                              </p:par>
                            </p:childTnLst>
                          </p:cTn>
                        </p:par>
                        <p:par>
                          <p:cTn id="29" fill="hold">
                            <p:stCondLst>
                              <p:cond delay="3060"/>
                            </p:stCondLst>
                            <p:childTnLst>
                              <p:par>
                                <p:cTn id="30" presetID="53" presetClass="entr" presetSubtype="16" fill="hold" grpId="0" nodeType="afterEffect">
                                  <p:stCondLst>
                                    <p:cond delay="0"/>
                                  </p:stCondLst>
                                  <p:iterate type="lt">
                                    <p:tmPct val="4054"/>
                                  </p:iterate>
                                  <p:childTnLst>
                                    <p:set>
                                      <p:cBhvr>
                                        <p:cTn id="31" dur="1" fill="hold">
                                          <p:stCondLst>
                                            <p:cond delay="0"/>
                                          </p:stCondLst>
                                        </p:cTn>
                                        <p:tgtEl>
                                          <p:spTgt spid="20"/>
                                        </p:tgtEl>
                                        <p:attrNameLst>
                                          <p:attrName>style.visibility</p:attrName>
                                        </p:attrNameLst>
                                      </p:cBhvr>
                                      <p:to>
                                        <p:strVal val="visible"/>
                                      </p:to>
                                    </p:set>
                                    <p:anim calcmode="lin" valueType="num">
                                      <p:cBhvr>
                                        <p:cTn id="32" dur="250" fill="hold"/>
                                        <p:tgtEl>
                                          <p:spTgt spid="20"/>
                                        </p:tgtEl>
                                        <p:attrNameLst>
                                          <p:attrName>ppt_w</p:attrName>
                                        </p:attrNameLst>
                                      </p:cBhvr>
                                      <p:tavLst>
                                        <p:tav tm="0">
                                          <p:val>
                                            <p:fltVal val="0"/>
                                          </p:val>
                                        </p:tav>
                                        <p:tav tm="100000">
                                          <p:val>
                                            <p:strVal val="#ppt_w"/>
                                          </p:val>
                                        </p:tav>
                                      </p:tavLst>
                                    </p:anim>
                                    <p:anim calcmode="lin" valueType="num">
                                      <p:cBhvr>
                                        <p:cTn id="33" dur="250" fill="hold"/>
                                        <p:tgtEl>
                                          <p:spTgt spid="20"/>
                                        </p:tgtEl>
                                        <p:attrNameLst>
                                          <p:attrName>ppt_h</p:attrName>
                                        </p:attrNameLst>
                                      </p:cBhvr>
                                      <p:tavLst>
                                        <p:tav tm="0">
                                          <p:val>
                                            <p:fltVal val="0"/>
                                          </p:val>
                                        </p:tav>
                                        <p:tav tm="100000">
                                          <p:val>
                                            <p:strVal val="#ppt_h"/>
                                          </p:val>
                                        </p:tav>
                                      </p:tavLst>
                                    </p:anim>
                                    <p:animEffect transition="in" filter="fade">
                                      <p:cBhvr>
                                        <p:cTn id="34" dur="250"/>
                                        <p:tgtEl>
                                          <p:spTgt spid="20"/>
                                        </p:tgtEl>
                                      </p:cBhvr>
                                    </p:animEffect>
                                  </p:childTnLst>
                                </p:cTn>
                              </p:par>
                            </p:childTnLst>
                          </p:cTn>
                        </p:par>
                        <p:par>
                          <p:cTn id="35" fill="hold">
                            <p:stCondLst>
                              <p:cond delay="4101"/>
                            </p:stCondLst>
                            <p:childTnLst>
                              <p:par>
                                <p:cTn id="36" presetID="22" presetClass="entr" presetSubtype="4"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wipe(down)">
                                      <p:cBhvr>
                                        <p:cTn id="38" dur="500"/>
                                        <p:tgtEl>
                                          <p:spTgt spid="24"/>
                                        </p:tgtEl>
                                      </p:cBhvr>
                                    </p:animEffect>
                                  </p:childTnLst>
                                </p:cTn>
                              </p:par>
                            </p:childTnLst>
                          </p:cTn>
                        </p:par>
                        <p:par>
                          <p:cTn id="39" fill="hold">
                            <p:stCondLst>
                              <p:cond delay="4601"/>
                            </p:stCondLst>
                            <p:childTnLst>
                              <p:par>
                                <p:cTn id="40" presetID="53" presetClass="entr" presetSubtype="16" fill="hold" grpId="0" nodeType="afterEffect">
                                  <p:stCondLst>
                                    <p:cond delay="0"/>
                                  </p:stCondLst>
                                  <p:iterate type="lt">
                                    <p:tmPct val="4054"/>
                                  </p:iterate>
                                  <p:childTnLst>
                                    <p:set>
                                      <p:cBhvr>
                                        <p:cTn id="41" dur="1" fill="hold">
                                          <p:stCondLst>
                                            <p:cond delay="0"/>
                                          </p:stCondLst>
                                        </p:cTn>
                                        <p:tgtEl>
                                          <p:spTgt spid="25"/>
                                        </p:tgtEl>
                                        <p:attrNameLst>
                                          <p:attrName>style.visibility</p:attrName>
                                        </p:attrNameLst>
                                      </p:cBhvr>
                                      <p:to>
                                        <p:strVal val="visible"/>
                                      </p:to>
                                    </p:set>
                                    <p:anim calcmode="lin" valueType="num">
                                      <p:cBhvr>
                                        <p:cTn id="42" dur="250" fill="hold"/>
                                        <p:tgtEl>
                                          <p:spTgt spid="25"/>
                                        </p:tgtEl>
                                        <p:attrNameLst>
                                          <p:attrName>ppt_w</p:attrName>
                                        </p:attrNameLst>
                                      </p:cBhvr>
                                      <p:tavLst>
                                        <p:tav tm="0">
                                          <p:val>
                                            <p:fltVal val="0"/>
                                          </p:val>
                                        </p:tav>
                                        <p:tav tm="100000">
                                          <p:val>
                                            <p:strVal val="#ppt_w"/>
                                          </p:val>
                                        </p:tav>
                                      </p:tavLst>
                                    </p:anim>
                                    <p:anim calcmode="lin" valueType="num">
                                      <p:cBhvr>
                                        <p:cTn id="43" dur="250" fill="hold"/>
                                        <p:tgtEl>
                                          <p:spTgt spid="25"/>
                                        </p:tgtEl>
                                        <p:attrNameLst>
                                          <p:attrName>ppt_h</p:attrName>
                                        </p:attrNameLst>
                                      </p:cBhvr>
                                      <p:tavLst>
                                        <p:tav tm="0">
                                          <p:val>
                                            <p:fltVal val="0"/>
                                          </p:val>
                                        </p:tav>
                                        <p:tav tm="100000">
                                          <p:val>
                                            <p:strVal val="#ppt_h"/>
                                          </p:val>
                                        </p:tav>
                                      </p:tavLst>
                                    </p:anim>
                                    <p:animEffect transition="in" filter="fade">
                                      <p:cBhvr>
                                        <p:cTn id="44" dur="250"/>
                                        <p:tgtEl>
                                          <p:spTgt spid="25"/>
                                        </p:tgtEl>
                                      </p:cBhvr>
                                    </p:animEffect>
                                  </p:childTnLst>
                                </p:cTn>
                              </p:par>
                            </p:childTnLst>
                          </p:cTn>
                        </p:par>
                        <p:par>
                          <p:cTn id="45" fill="hold">
                            <p:stCondLst>
                              <p:cond delay="5307"/>
                            </p:stCondLst>
                            <p:childTnLst>
                              <p:par>
                                <p:cTn id="46" presetID="22" presetClass="entr" presetSubtype="4" fill="hold"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down)">
                                      <p:cBhvr>
                                        <p:cTn id="4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44" grpId="0"/>
      <p:bldP spid="20"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 y="301326"/>
            <a:ext cx="12192000" cy="6556674"/>
            <a:chOff x="1" y="301326"/>
            <a:chExt cx="12192000" cy="6556674"/>
          </a:xfrm>
        </p:grpSpPr>
        <p:sp>
          <p:nvSpPr>
            <p:cNvPr id="40" name="Freeform 19"/>
            <p:cNvSpPr/>
            <p:nvPr/>
          </p:nvSpPr>
          <p:spPr bwMode="auto">
            <a:xfrm flipH="1">
              <a:off x="317634" y="301326"/>
              <a:ext cx="354719" cy="577922"/>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
          <p:nvSpPr>
            <p:cNvPr id="50" name="Freeform 19"/>
            <p:cNvSpPr/>
            <p:nvPr/>
          </p:nvSpPr>
          <p:spPr bwMode="auto">
            <a:xfrm flipH="1">
              <a:off x="672353" y="377879"/>
              <a:ext cx="260744" cy="424815"/>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51" name="Rectangle 50"/>
            <p:cNvSpPr/>
            <p:nvPr/>
          </p:nvSpPr>
          <p:spPr>
            <a:xfrm>
              <a:off x="1107869" y="356090"/>
              <a:ext cx="1910080" cy="521970"/>
            </a:xfrm>
            <a:prstGeom prst="rect">
              <a:avLst/>
            </a:prstGeom>
          </p:spPr>
          <p:txBody>
            <a:bodyPr wrap="none">
              <a:spAutoFit/>
            </a:bodyPr>
            <a:lstStyle/>
            <a:p>
              <a:pPr algn="l"/>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认</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sym typeface="+mn-ea"/>
                </a:rPr>
                <a:t>定</a:t>
              </a:r>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条件</a:t>
              </a:r>
              <a:endPar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endParaRPr>
            </a:p>
          </p:txBody>
        </p:sp>
        <p:sp>
          <p:nvSpPr>
            <p:cNvPr id="52" name="Rectangle 3"/>
            <p:cNvSpPr/>
            <p:nvPr/>
          </p:nvSpPr>
          <p:spPr>
            <a:xfrm>
              <a:off x="1" y="6556674"/>
              <a:ext cx="12192000" cy="3013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ectangle 30"/>
          <p:cNvSpPr/>
          <p:nvPr/>
        </p:nvSpPr>
        <p:spPr>
          <a:xfrm>
            <a:off x="672465" y="818515"/>
            <a:ext cx="10871200" cy="5584825"/>
          </a:xfrm>
          <a:prstGeom prst="rect">
            <a:avLst/>
          </a:prstGeom>
        </p:spPr>
        <p:txBody>
          <a:bodyPr wrap="square" anchor="ctr" anchorCtr="0">
            <a:spAutoFit/>
          </a:bodyPr>
          <a:p>
            <a:pPr marL="0" marR="0" lvl="0" indent="0" algn="l" defTabSz="914400" rtl="0" eaLnBrk="1" fontAlgn="auto" latinLnBrk="0" hangingPunct="1">
              <a:lnSpc>
                <a:spcPct val="150000"/>
              </a:lnSpc>
              <a:spcBef>
                <a:spcPts val="0"/>
              </a:spcBef>
              <a:spcAft>
                <a:spcPts val="0"/>
              </a:spcAft>
              <a:buClrTx/>
              <a:buSzTx/>
              <a:buFontTx/>
              <a:buNone/>
              <a:defRPr/>
            </a:pPr>
            <a:r>
              <a:rPr lang="en-US"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a:t>
            </a: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申请人需参加国家中小学教师资格考试人员获得《中小学教师资格考试合格证明》，且在有效期内。纳入免试认定改革范围的教育类研究生和师范生，应当通过师范生教育教学能力考核取得《师范生教师职业能力证书》，且在有效期内。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a:t>
            </a:r>
            <a:r>
              <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（一）思想品德条件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拥护中国共产党的领导，热爱社会主义祖国，坚持党的基本路线，有良好的政治素质和道德品质，遵守宪法和法律，热爱教育事业，履行《教师法》规定的义务，遵守教师职业道德。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a:t>
            </a:r>
            <a:r>
              <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（二）学历要求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1．申请幼儿园教师资格应当具备幼儿师范学校毕业及其以上学历，或其他大学专科毕业及其以上学历。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2．申请小学教师资格应当具备中等师范学校毕业及其以上学历，或其他大学专科毕业及其以上学历。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3．申请初级中学教师资格应当具备高等师范专科学校或其他大学本科毕业及其以上学历。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4．申请高级中学和中等职业学校教师资格应当具备高等师范本科学校或其他大学本科毕业及其以上学历。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（三）普通话要求 </a:t>
            </a:r>
            <a:endPar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申请认定教师资格人员的普通话水平，应当达到国家语言文字工作委员会颁发的《普通话水平测试等级标准》二级乙等及以上。申请语文教师资格的普通话水平应达到二级甲等及以上。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（四）体检要求 </a:t>
            </a:r>
            <a:endParaRPr sz="1400" b="1"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a:p>
            <a:pPr marL="0" marR="0" lvl="0" indent="0" algn="l" defTabSz="914400" rtl="0" eaLnBrk="1" fontAlgn="auto" latinLnBrk="0" hangingPunct="1">
              <a:lnSpc>
                <a:spcPct val="150000"/>
              </a:lnSpc>
              <a:spcBef>
                <a:spcPts val="0"/>
              </a:spcBef>
              <a:spcAft>
                <a:spcPts val="0"/>
              </a:spcAft>
              <a:buClrTx/>
              <a:buSzTx/>
              <a:buFontTx/>
              <a:buNone/>
              <a:defRPr/>
            </a:pPr>
            <a:r>
              <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rPr>
              <a:t>　　能适应教育教学工作的需要，具有良好的身体素质。体检标准按照教育部教师资格认定指导中心《关于调整申请认定幼儿园教师资格人员体检标准的通知》（教资字〔2010〕15号）和《山西省申请教师资格人员体检标准及办法（修订）》（晋教人字〔2005〕19号）执行，体检结论为合格。 </a:t>
            </a:r>
            <a:endParaRPr sz="1400" noProof="0" dirty="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cs typeface="Open Sans"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1000"/>
                                        <p:tgtEl>
                                          <p:spTgt spid="63"/>
                                        </p:tgtEl>
                                      </p:cBhvr>
                                    </p:animEffect>
                                    <p:anim calcmode="lin" valueType="num">
                                      <p:cBhvr>
                                        <p:cTn id="8" dur="1000" fill="hold"/>
                                        <p:tgtEl>
                                          <p:spTgt spid="63"/>
                                        </p:tgtEl>
                                        <p:attrNameLst>
                                          <p:attrName>ppt_x</p:attrName>
                                        </p:attrNameLst>
                                      </p:cBhvr>
                                      <p:tavLst>
                                        <p:tav tm="0">
                                          <p:val>
                                            <p:strVal val="#ppt_x"/>
                                          </p:val>
                                        </p:tav>
                                        <p:tav tm="100000">
                                          <p:val>
                                            <p:strVal val="#ppt_x"/>
                                          </p:val>
                                        </p:tav>
                                      </p:tavLst>
                                    </p:anim>
                                    <p:anim calcmode="lin" valueType="num">
                                      <p:cBhvr>
                                        <p:cTn id="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 y="301326"/>
            <a:ext cx="12192000" cy="6556674"/>
            <a:chOff x="1" y="301326"/>
            <a:chExt cx="12192000" cy="6556674"/>
          </a:xfrm>
        </p:grpSpPr>
        <p:sp>
          <p:nvSpPr>
            <p:cNvPr id="40" name="Freeform 19"/>
            <p:cNvSpPr/>
            <p:nvPr/>
          </p:nvSpPr>
          <p:spPr bwMode="auto">
            <a:xfrm flipH="1">
              <a:off x="317634" y="301326"/>
              <a:ext cx="354719" cy="577922"/>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2"/>
            </a:solidFill>
            <a:ln>
              <a:noFill/>
            </a:ln>
          </p:spPr>
          <p:txBody>
            <a:bodyPr vert="horz" wrap="square" lIns="91440" tIns="45720" rIns="91440" bIns="45720" numCol="1" anchor="t" anchorCtr="0" compatLnSpc="1"/>
            <a:lstStyle/>
            <a:p>
              <a:endParaRPr lang="en-US">
                <a:cs typeface="+mn-ea"/>
                <a:sym typeface="+mn-lt"/>
              </a:endParaRPr>
            </a:p>
          </p:txBody>
        </p:sp>
        <p:sp>
          <p:nvSpPr>
            <p:cNvPr id="50" name="Freeform 19"/>
            <p:cNvSpPr/>
            <p:nvPr/>
          </p:nvSpPr>
          <p:spPr bwMode="auto">
            <a:xfrm flipH="1">
              <a:off x="672353" y="377879"/>
              <a:ext cx="260744" cy="424815"/>
            </a:xfrm>
            <a:custGeom>
              <a:avLst/>
              <a:gdLst>
                <a:gd name="T0" fmla="*/ 453 w 453"/>
                <a:gd name="T1" fmla="*/ 4 h 814"/>
                <a:gd name="T2" fmla="*/ 284 w 453"/>
                <a:gd name="T3" fmla="*/ 4 h 814"/>
                <a:gd name="T4" fmla="*/ 286 w 453"/>
                <a:gd name="T5" fmla="*/ 0 h 814"/>
                <a:gd name="T6" fmla="*/ 0 w 453"/>
                <a:gd name="T7" fmla="*/ 414 h 814"/>
                <a:gd name="T8" fmla="*/ 275 w 453"/>
                <a:gd name="T9" fmla="*/ 814 h 814"/>
                <a:gd name="T10" fmla="*/ 444 w 453"/>
                <a:gd name="T11" fmla="*/ 814 h 814"/>
                <a:gd name="T12" fmla="*/ 166 w 453"/>
                <a:gd name="T13" fmla="*/ 416 h 814"/>
                <a:gd name="T14" fmla="*/ 453 w 453"/>
                <a:gd name="T15" fmla="*/ 4 h 8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814">
                  <a:moveTo>
                    <a:pt x="453" y="4"/>
                  </a:moveTo>
                  <a:lnTo>
                    <a:pt x="284" y="4"/>
                  </a:lnTo>
                  <a:lnTo>
                    <a:pt x="286" y="0"/>
                  </a:lnTo>
                  <a:lnTo>
                    <a:pt x="0" y="414"/>
                  </a:lnTo>
                  <a:lnTo>
                    <a:pt x="275" y="814"/>
                  </a:lnTo>
                  <a:lnTo>
                    <a:pt x="444" y="814"/>
                  </a:lnTo>
                  <a:lnTo>
                    <a:pt x="166" y="416"/>
                  </a:lnTo>
                  <a:lnTo>
                    <a:pt x="453" y="4"/>
                  </a:lnTo>
                  <a:close/>
                </a:path>
              </a:pathLst>
            </a:cu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51" name="Rectangle 50"/>
            <p:cNvSpPr/>
            <p:nvPr/>
          </p:nvSpPr>
          <p:spPr>
            <a:xfrm>
              <a:off x="1107869" y="356090"/>
              <a:ext cx="1910080" cy="521970"/>
            </a:xfrm>
            <a:prstGeom prst="rect">
              <a:avLst/>
            </a:prstGeom>
          </p:spPr>
          <p:txBody>
            <a:bodyPr wrap="none">
              <a:spAutoFit/>
            </a:bodyPr>
            <a:lstStyle/>
            <a:p>
              <a:r>
                <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rPr>
                <a:t>认定程序</a:t>
              </a:r>
              <a:endParaRPr lang="zh-CN" altLang="en-US" sz="2800" spc="600" dirty="0">
                <a:solidFill>
                  <a:schemeClr val="tx1">
                    <a:lumMod val="75000"/>
                    <a:lumOff val="25000"/>
                  </a:schemeClr>
                </a:solidFill>
                <a:latin typeface="方正小标宋简体" panose="03000509000000000000" charset="-122"/>
                <a:ea typeface="方正小标宋简体" panose="03000509000000000000" charset="-122"/>
              </a:endParaRPr>
            </a:p>
          </p:txBody>
        </p:sp>
        <p:sp>
          <p:nvSpPr>
            <p:cNvPr id="52" name="Rectangle 3"/>
            <p:cNvSpPr/>
            <p:nvPr/>
          </p:nvSpPr>
          <p:spPr>
            <a:xfrm>
              <a:off x="1" y="6556674"/>
              <a:ext cx="12192000" cy="3013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组合 1"/>
          <p:cNvGrpSpPr/>
          <p:nvPr/>
        </p:nvGrpSpPr>
        <p:grpSpPr>
          <a:xfrm>
            <a:off x="419082" y="330721"/>
            <a:ext cx="11355197" cy="3545780"/>
            <a:chOff x="499727" y="1926476"/>
            <a:chExt cx="11355197" cy="3545780"/>
          </a:xfrm>
        </p:grpSpPr>
        <p:grpSp>
          <p:nvGrpSpPr>
            <p:cNvPr id="3" name="iṧľîḑè"/>
            <p:cNvGrpSpPr/>
            <p:nvPr/>
          </p:nvGrpSpPr>
          <p:grpSpPr>
            <a:xfrm>
              <a:off x="499727" y="3902596"/>
              <a:ext cx="2804062" cy="1569660"/>
              <a:chOff x="1199456" y="1249730"/>
              <a:chExt cx="2804062" cy="1569660"/>
            </a:xfrm>
          </p:grpSpPr>
          <p:sp>
            <p:nvSpPr>
              <p:cNvPr id="4" name="iṥľîďê"/>
              <p:cNvSpPr/>
              <p:nvPr/>
            </p:nvSpPr>
            <p:spPr>
              <a:xfrm>
                <a:off x="1199456" y="1556792"/>
                <a:ext cx="864096" cy="8640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9" name="íŝliďé"/>
              <p:cNvSpPr txBox="1"/>
              <p:nvPr/>
            </p:nvSpPr>
            <p:spPr>
              <a:xfrm>
                <a:off x="1319466" y="1249730"/>
                <a:ext cx="869149" cy="1569660"/>
              </a:xfrm>
              <a:prstGeom prst="rect">
                <a:avLst/>
              </a:prstGeom>
              <a:noFill/>
            </p:spPr>
            <p:txBody>
              <a:bodyPr wrap="square" lIns="91440" tIns="45720" rIns="91440" bIns="45720">
                <a:normAutofit/>
              </a:bodyPr>
              <a:lstStyle/>
              <a:p>
                <a:r>
                  <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1</a:t>
                </a:r>
                <a:endPar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1" name="íşḷïďê"/>
              <p:cNvSpPr/>
              <p:nvPr/>
            </p:nvSpPr>
            <p:spPr>
              <a:xfrm>
                <a:off x="2062650" y="1556792"/>
                <a:ext cx="1940868" cy="382013"/>
              </a:xfrm>
              <a:prstGeom prst="rect">
                <a:avLst/>
              </a:prstGeom>
            </p:spPr>
            <p:txBody>
              <a:bodyPr wrap="square" lIns="91440" tIns="45720" rIns="91440" bIns="45720" anchor="b">
                <a:noAutofit/>
              </a:bodyPr>
              <a:lstStyle/>
              <a:p>
                <a:pPr algn="just"/>
                <a:r>
                  <a:rPr lang="zh-CN" altLang="en-US" sz="2000" b="1" kern="0" dirty="0">
                    <a:solidFill>
                      <a:schemeClr val="accent1"/>
                    </a:solidFill>
                    <a:uFillTx/>
                    <a:latin typeface="思源黑体" panose="020B0500000000000000" pitchFamily="34" charset="-122"/>
                    <a:ea typeface="思源黑体" panose="020B0500000000000000" pitchFamily="34" charset="-122"/>
                    <a:cs typeface="+mn-ea"/>
                    <a:sym typeface="思源黑体" panose="020B0500000000000000" pitchFamily="34" charset="-122"/>
                  </a:rPr>
                  <a:t>制定工作</a:t>
                </a:r>
                <a:r>
                  <a:rPr lang="zh-CN" altLang="en-US" sz="2000" b="1" kern="0" dirty="0">
                    <a:solidFill>
                      <a:schemeClr val="accent1"/>
                    </a:solidFill>
                    <a:uFillTx/>
                    <a:latin typeface="思源黑体" charset="0"/>
                    <a:ea typeface="思源黑体" panose="020B0500000000000000" pitchFamily="34" charset="-122"/>
                    <a:cs typeface="+mn-ea"/>
                    <a:sym typeface="思源黑体" panose="020B0500000000000000" pitchFamily="34" charset="-122"/>
                  </a:rPr>
                  <a:t>计划</a:t>
                </a:r>
                <a:endParaRPr lang="zh-CN" altLang="en-US" sz="2000" b="1" kern="0" dirty="0">
                  <a:solidFill>
                    <a:schemeClr val="accent1"/>
                  </a:solidFill>
                  <a:uFillTx/>
                  <a:latin typeface="思源黑体" charset="0"/>
                  <a:ea typeface="思源黑体" panose="020B0500000000000000" pitchFamily="34" charset="-122"/>
                  <a:cs typeface="+mn-ea"/>
                  <a:sym typeface="思源黑体" panose="020B0500000000000000" pitchFamily="34" charset="-122"/>
                </a:endParaRPr>
              </a:p>
            </p:txBody>
          </p:sp>
        </p:grpSp>
        <p:grpSp>
          <p:nvGrpSpPr>
            <p:cNvPr id="10" name="îślíḋè"/>
            <p:cNvGrpSpPr/>
            <p:nvPr/>
          </p:nvGrpSpPr>
          <p:grpSpPr>
            <a:xfrm>
              <a:off x="3349894" y="2919616"/>
              <a:ext cx="2871322" cy="1569660"/>
              <a:chOff x="1199456" y="266750"/>
              <a:chExt cx="2871322" cy="1569660"/>
            </a:xfrm>
          </p:grpSpPr>
          <p:sp>
            <p:nvSpPr>
              <p:cNvPr id="11" name="iṩlíḍe"/>
              <p:cNvSpPr/>
              <p:nvPr/>
            </p:nvSpPr>
            <p:spPr>
              <a:xfrm>
                <a:off x="1199456" y="573812"/>
                <a:ext cx="864096" cy="8640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2" name="îśļiḓe"/>
              <p:cNvSpPr txBox="1"/>
              <p:nvPr/>
            </p:nvSpPr>
            <p:spPr>
              <a:xfrm>
                <a:off x="1322235" y="266750"/>
                <a:ext cx="869149" cy="1569660"/>
              </a:xfrm>
              <a:prstGeom prst="rect">
                <a:avLst/>
              </a:prstGeom>
              <a:noFill/>
            </p:spPr>
            <p:txBody>
              <a:bodyPr wrap="square" lIns="91440" tIns="45720" rIns="91440" bIns="45720">
                <a:normAutofit/>
              </a:bodyPr>
              <a:lstStyle/>
              <a:p>
                <a:r>
                  <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2</a:t>
                </a:r>
                <a:endPar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3" name="iṩļiḑe"/>
              <p:cNvSpPr/>
              <p:nvPr/>
            </p:nvSpPr>
            <p:spPr>
              <a:xfrm>
                <a:off x="2129910" y="573812"/>
                <a:ext cx="1940868" cy="382013"/>
              </a:xfrm>
              <a:prstGeom prst="rect">
                <a:avLst/>
              </a:prstGeom>
            </p:spPr>
            <p:txBody>
              <a:bodyPr wrap="square" lIns="91440" tIns="45720" rIns="91440" bIns="45720" anchor="b">
                <a:noAutofit/>
              </a:bodyPr>
              <a:lstStyle/>
              <a:p>
                <a:pPr algn="l"/>
                <a:r>
                  <a:rPr lang="zh-CN" altLang="en-US" sz="2000" b="1" dirty="0">
                    <a:solidFill>
                      <a:schemeClr val="tx1">
                        <a:lumMod val="75000"/>
                        <a:lumOff val="25000"/>
                      </a:schemeClr>
                    </a:solidFill>
                    <a:uFillTx/>
                    <a:latin typeface="思源黑体" charset="0"/>
                    <a:ea typeface="思源黑体" panose="020B0500000000000000" pitchFamily="34" charset="-122"/>
                    <a:cs typeface="+mn-ea"/>
                    <a:sym typeface="思源黑体" panose="020B0500000000000000" pitchFamily="34" charset="-122"/>
                  </a:rPr>
                  <a:t>申请人注册</a:t>
                </a:r>
                <a:endParaRPr lang="zh-CN" altLang="en-US" sz="2000" b="1" dirty="0">
                  <a:solidFill>
                    <a:schemeClr val="tx1">
                      <a:lumMod val="75000"/>
                      <a:lumOff val="25000"/>
                    </a:schemeClr>
                  </a:solidFill>
                  <a:uFillTx/>
                  <a:latin typeface="思源黑体" charset="0"/>
                  <a:ea typeface="思源黑体" panose="020B0500000000000000" pitchFamily="34" charset="-122"/>
                  <a:cs typeface="+mn-ea"/>
                  <a:sym typeface="思源黑体" panose="020B0500000000000000" pitchFamily="34" charset="-122"/>
                </a:endParaRPr>
              </a:p>
            </p:txBody>
          </p:sp>
        </p:grpSp>
        <p:grpSp>
          <p:nvGrpSpPr>
            <p:cNvPr id="22" name="íSḷîḓè"/>
            <p:cNvGrpSpPr/>
            <p:nvPr/>
          </p:nvGrpSpPr>
          <p:grpSpPr>
            <a:xfrm>
              <a:off x="6200061" y="3902596"/>
              <a:ext cx="2804062" cy="1569660"/>
              <a:chOff x="1199456" y="1249730"/>
              <a:chExt cx="2804062" cy="1569660"/>
            </a:xfrm>
          </p:grpSpPr>
          <p:sp>
            <p:nvSpPr>
              <p:cNvPr id="23" name="íṡlïdé"/>
              <p:cNvSpPr/>
              <p:nvPr/>
            </p:nvSpPr>
            <p:spPr>
              <a:xfrm>
                <a:off x="1199456" y="1556792"/>
                <a:ext cx="864096" cy="8640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6" name="îš1ïḍè"/>
              <p:cNvSpPr txBox="1"/>
              <p:nvPr/>
            </p:nvSpPr>
            <p:spPr>
              <a:xfrm>
                <a:off x="1319465" y="1249730"/>
                <a:ext cx="869149" cy="1569660"/>
              </a:xfrm>
              <a:prstGeom prst="rect">
                <a:avLst/>
              </a:prstGeom>
              <a:noFill/>
            </p:spPr>
            <p:txBody>
              <a:bodyPr wrap="square" lIns="91440" tIns="45720" rIns="91440" bIns="45720">
                <a:normAutofit/>
              </a:bodyPr>
              <a:lstStyle/>
              <a:p>
                <a:r>
                  <a:rPr lang="en-US" altLang="zh-CN" sz="96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3</a:t>
                </a:r>
                <a:endPar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7" name="îSlíḍé"/>
              <p:cNvSpPr/>
              <p:nvPr/>
            </p:nvSpPr>
            <p:spPr>
              <a:xfrm>
                <a:off x="2062650" y="1556792"/>
                <a:ext cx="1940868" cy="382013"/>
              </a:xfrm>
              <a:prstGeom prst="rect">
                <a:avLst/>
              </a:prstGeom>
            </p:spPr>
            <p:txBody>
              <a:bodyPr wrap="square" lIns="91440" tIns="45720" rIns="91440" bIns="45720" anchor="b">
                <a:noAutofit/>
              </a:bodyPr>
              <a:lstStyle/>
              <a:p>
                <a:r>
                  <a:rPr lang="zh-CN" altLang="en-US" sz="2000" b="1" kern="0" dirty="0">
                    <a:solidFill>
                      <a:schemeClr val="accent1"/>
                    </a:solidFill>
                    <a:uFillTx/>
                    <a:latin typeface="思源黑体" panose="020B0500000000000000" pitchFamily="34" charset="-122"/>
                    <a:ea typeface="思源黑体" panose="020B0500000000000000" pitchFamily="34" charset="-122"/>
                    <a:cs typeface="+mn-ea"/>
                    <a:sym typeface="思源黑体" panose="020B0500000000000000" pitchFamily="34" charset="-122"/>
                  </a:rPr>
                  <a:t>申请人报名</a:t>
                </a:r>
                <a:r>
                  <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rPr>
                  <a:t> </a:t>
                </a:r>
                <a:endPar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grpSp>
          <p:nvGrpSpPr>
            <p:cNvPr id="28" name="组合 27"/>
            <p:cNvGrpSpPr/>
            <p:nvPr/>
          </p:nvGrpSpPr>
          <p:grpSpPr>
            <a:xfrm>
              <a:off x="9050227" y="1926476"/>
              <a:ext cx="2804697" cy="1569660"/>
              <a:chOff x="10087735" y="1926476"/>
              <a:chExt cx="2804697" cy="1569660"/>
            </a:xfrm>
          </p:grpSpPr>
          <p:sp>
            <p:nvSpPr>
              <p:cNvPr id="31" name="í$ḷïḋé"/>
              <p:cNvSpPr/>
              <p:nvPr/>
            </p:nvSpPr>
            <p:spPr>
              <a:xfrm>
                <a:off x="10087735" y="2247508"/>
                <a:ext cx="864096" cy="8640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2" name="ïsḻíde"/>
              <p:cNvSpPr txBox="1"/>
              <p:nvPr/>
            </p:nvSpPr>
            <p:spPr>
              <a:xfrm>
                <a:off x="10181996" y="1926476"/>
                <a:ext cx="869149" cy="1569660"/>
              </a:xfrm>
              <a:prstGeom prst="rect">
                <a:avLst/>
              </a:prstGeom>
              <a:noFill/>
            </p:spPr>
            <p:txBody>
              <a:bodyPr wrap="square" lIns="91440" tIns="45720" rIns="91440" bIns="45720">
                <a:normAutofit/>
              </a:bodyPr>
              <a:lstStyle/>
              <a:p>
                <a:r>
                  <a:rPr lang="en-US" altLang="zh-CN" sz="96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4</a:t>
                </a:r>
                <a:endPar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33" name="ïṧlïḑê"/>
              <p:cNvSpPr/>
              <p:nvPr/>
            </p:nvSpPr>
            <p:spPr>
              <a:xfrm>
                <a:off x="10951564" y="2667878"/>
                <a:ext cx="1940868" cy="382013"/>
              </a:xfrm>
              <a:prstGeom prst="rect">
                <a:avLst/>
              </a:prstGeom>
            </p:spPr>
            <p:txBody>
              <a:bodyPr wrap="square" lIns="91440" tIns="45720" rIns="91440" bIns="45720" anchor="b">
                <a:noAutofit/>
              </a:bodyPr>
              <a:lstStyle/>
              <a:p>
                <a:r>
                  <a:rPr lang="zh-CN" altLang="en-US" sz="2000" b="1" dirty="0">
                    <a:solidFill>
                      <a:schemeClr val="tx1">
                        <a:lumMod val="75000"/>
                        <a:lumOff val="25000"/>
                      </a:schemeClr>
                    </a:solidFill>
                    <a:uFillTx/>
                    <a:latin typeface="思源黑体" charset="0"/>
                    <a:ea typeface="思源黑体" panose="020B0500000000000000" pitchFamily="34" charset="-122"/>
                    <a:cs typeface="+mn-ea"/>
                    <a:sym typeface="思源黑体" panose="020B0500000000000000" pitchFamily="34" charset="-122"/>
                  </a:rPr>
                  <a:t>现场确认及材料审查</a:t>
                </a:r>
                <a:r>
                  <a:rPr lang="zh-CN" altLang="en-US" sz="2400" b="1" spc="600"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rPr>
                  <a:t> </a:t>
                </a:r>
                <a:endParaRPr lang="zh-CN" altLang="en-US" sz="2400" b="1" spc="600" dirty="0">
                  <a:solidFill>
                    <a:schemeClr val="tx1">
                      <a:lumMod val="75000"/>
                      <a:lumOff val="25000"/>
                    </a:schemeClr>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grpSp>
      </p:grpSp>
      <p:sp>
        <p:nvSpPr>
          <p:cNvPr id="36" name="PA-文本框 42"/>
          <p:cNvSpPr txBox="1"/>
          <p:nvPr>
            <p:custDataLst>
              <p:tags r:id="rId1"/>
            </p:custDataLst>
          </p:nvPr>
        </p:nvSpPr>
        <p:spPr>
          <a:xfrm>
            <a:off x="1284990" y="3020008"/>
            <a:ext cx="1938154" cy="2009775"/>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各认定机构制定本机构认定工作的通知公告（包括认定政策、咨询电话、各类别申请人网上报名、体检、提交材料现场确认的时间安排和工作要求等），并通过本机构官方网站及多种渠道向社会公布。</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7" name="PA-文本框 42"/>
          <p:cNvSpPr txBox="1"/>
          <p:nvPr>
            <p:custDataLst>
              <p:tags r:id="rId2"/>
            </p:custDataLst>
          </p:nvPr>
        </p:nvSpPr>
        <p:spPr>
          <a:xfrm>
            <a:off x="4212590" y="2025015"/>
            <a:ext cx="1827530" cy="105029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符合条件的申请人员在规定时间内登录“中国教师资格网”进行网上申报。 </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8" name="PA-文本框 42"/>
          <p:cNvSpPr txBox="1"/>
          <p:nvPr>
            <p:custDataLst>
              <p:tags r:id="rId3"/>
            </p:custDataLst>
          </p:nvPr>
        </p:nvSpPr>
        <p:spPr>
          <a:xfrm>
            <a:off x="7054114" y="3020008"/>
            <a:ext cx="1938154" cy="105029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网上报名开始后，申请人在规定的网上报名时间内，在“中国教师资格网”用本人的账号登录并报名。</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1" name="PA-文本框 42"/>
          <p:cNvSpPr txBox="1"/>
          <p:nvPr>
            <p:custDataLst>
              <p:tags r:id="rId4"/>
            </p:custDataLst>
          </p:nvPr>
        </p:nvSpPr>
        <p:spPr>
          <a:xfrm>
            <a:off x="8969375" y="1630680"/>
            <a:ext cx="3198495" cy="4168140"/>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1.现场确认地点： </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1）高中、中职类：采取网上实名认证办理方式，请关注“长治政务服务”微信公众号进行申请人实名认证注册，按照网上提示流程提交申请材料办理，申请人一次不用跑，并提供“全帮办”，即长治市域通办帮办服务，申请人可就近在全市各级行政审批局窗口办理。</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（2）初中及以下：由各县区自行确定。 </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2.申请人在现场确认时应提供如下材料：</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（1）身份证、户口簿 </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（2）学历证书</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（3）普通话等级证书</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（4）体格检查合格表</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（5）无犯罪记录证明 </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（6）近期1寸免冠半身正面彩色白底照片1张</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（7）当地认定机构要求提供的其他材料。</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5" name="íṡlïdé"/>
          <p:cNvSpPr/>
          <p:nvPr/>
        </p:nvSpPr>
        <p:spPr>
          <a:xfrm>
            <a:off x="3338751" y="4510648"/>
            <a:ext cx="864096" cy="8640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p>
            <a:pPr algn="ctr"/>
            <a:endParaRPr>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6" name="îš1ïḍè"/>
          <p:cNvSpPr txBox="1"/>
          <p:nvPr/>
        </p:nvSpPr>
        <p:spPr>
          <a:xfrm>
            <a:off x="3458760" y="4203586"/>
            <a:ext cx="869149" cy="1569660"/>
          </a:xfrm>
          <a:prstGeom prst="rect">
            <a:avLst/>
          </a:prstGeom>
          <a:noFill/>
        </p:spPr>
        <p:txBody>
          <a:bodyPr wrap="square" lIns="91440" tIns="45720" rIns="91440" bIns="45720">
            <a:normAutofit/>
          </a:bodyPr>
          <a:p>
            <a:r>
              <a:rPr lang="en-US" altLang="zh-CN" sz="9600" b="1">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rPr>
              <a:t>5</a:t>
            </a:r>
            <a:endParaRPr lang="en-US" altLang="zh-CN" sz="9600" b="1" dirty="0">
              <a:solidFill>
                <a:schemeClr val="bg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7" name="îSlíḍé"/>
          <p:cNvSpPr/>
          <p:nvPr/>
        </p:nvSpPr>
        <p:spPr>
          <a:xfrm>
            <a:off x="4299100" y="4378568"/>
            <a:ext cx="1940868" cy="382013"/>
          </a:xfrm>
          <a:prstGeom prst="rect">
            <a:avLst/>
          </a:prstGeom>
        </p:spPr>
        <p:txBody>
          <a:bodyPr wrap="square" lIns="91440" tIns="45720" rIns="91440" bIns="45720" anchor="b">
            <a:noAutofit/>
          </a:bodyPr>
          <a:p>
            <a:r>
              <a:rPr lang="zh-CN" altLang="en-US" sz="2000" b="1" kern="0" dirty="0">
                <a:solidFill>
                  <a:schemeClr val="accent1"/>
                </a:solidFill>
                <a:uFillTx/>
                <a:latin typeface="思源黑体" panose="020B0500000000000000" pitchFamily="34" charset="-122"/>
                <a:ea typeface="思源黑体" panose="020B0500000000000000" pitchFamily="34" charset="-122"/>
                <a:cs typeface="+mn-ea"/>
                <a:sym typeface="思源黑体" panose="020B0500000000000000" pitchFamily="34" charset="-122"/>
              </a:rPr>
              <a:t>资格认定</a:t>
            </a:r>
            <a:r>
              <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rPr>
              <a:t> </a:t>
            </a:r>
            <a:endParaRPr lang="zh-CN" altLang="en-US" sz="2400" b="1" spc="600" dirty="0">
              <a:solidFill>
                <a:schemeClr val="accent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8" name="PA-文本框 42"/>
          <p:cNvSpPr txBox="1"/>
          <p:nvPr>
            <p:custDataLst>
              <p:tags r:id="rId5"/>
            </p:custDataLst>
          </p:nvPr>
        </p:nvSpPr>
        <p:spPr>
          <a:xfrm>
            <a:off x="4401820" y="4899025"/>
            <a:ext cx="2963545" cy="1529715"/>
          </a:xfrm>
          <a:prstGeom prst="rect">
            <a:avLst/>
          </a:prstGeom>
        </p:spPr>
        <p:txBody>
          <a:bodyPr wrap="square">
            <a:spAutoFit/>
          </a:bodyPr>
          <a:lstStyle>
            <a:defPPr>
              <a:defRPr lang="zh-CN"/>
            </a:defPPr>
            <a:lvl1pPr defTabSz="457200">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rPr>
              <a:t>各认定机构应在受理申请后30个工作日内做出认定结论。根据认定结论，在“教师资格管理信息系统”中进行认定数据确认和证书编号，向认定合格的申请人发放《教师资格证书》和加盖公章的《教师资格认定申请表》。</a:t>
            </a:r>
            <a:endParaRPr lang="zh-CN" altLang="en-US" sz="1200" dirty="0">
              <a:solidFill>
                <a:schemeClr val="tx1"/>
              </a:solidFill>
              <a:latin typeface="思源黑体" panose="020B0500000000000000" pitchFamily="34" charset="-122"/>
              <a:ea typeface="思源黑体" panose="020B0500000000000000" pitchFamily="34" charset="-122"/>
              <a:sym typeface="思源黑体" panose="020B0500000000000000" pitchFamily="34"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ags/tag4.xml><?xml version="1.0" encoding="utf-8"?>
<p:tagLst xmlns:p="http://schemas.openxmlformats.org/presentationml/2006/main">
  <p:tag name="PA" val="v5.1.2"/>
</p:tagLst>
</file>

<file path=ppt/tags/tag5.xml><?xml version="1.0" encoding="utf-8"?>
<p:tagLst xmlns:p="http://schemas.openxmlformats.org/presentationml/2006/main">
  <p:tag name="PA" val="v5.1.2"/>
</p:tagLst>
</file>

<file path=ppt/tags/tag6.xml><?xml version="1.0" encoding="utf-8"?>
<p:tagLst xmlns:p="http://schemas.openxmlformats.org/presentationml/2006/main">
  <p:tag name="COMMONDATA" val="eyJoZGlkIjoiNzlkNTU1ZTgwZWQ1MmJlOGI5MGIwYWVlODU3NDhiZDgifQ=="/>
  <p:tag name="KSO_WPP_MARK_KEY" val="78c34a73-4446-4bcd-800e-d166ed5dba6f"/>
</p:tagLst>
</file>

<file path=ppt/theme/theme1.xml><?xml version="1.0" encoding="utf-8"?>
<a:theme xmlns:a="http://schemas.openxmlformats.org/drawingml/2006/main" name="Office 主题​​">
  <a:themeElements>
    <a:clrScheme name="Custom 27">
      <a:dk1>
        <a:srgbClr val="000000"/>
      </a:dk1>
      <a:lt1>
        <a:srgbClr val="FFFFFF"/>
      </a:lt1>
      <a:dk2>
        <a:srgbClr val="44546A"/>
      </a:dk2>
      <a:lt2>
        <a:srgbClr val="E7E6E6"/>
      </a:lt2>
      <a:accent1>
        <a:srgbClr val="004D73"/>
      </a:accent1>
      <a:accent2>
        <a:srgbClr val="3C7AAB"/>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Custom 27">
      <a:dk1>
        <a:srgbClr val="000000"/>
      </a:dk1>
      <a:lt1>
        <a:srgbClr val="FFFFFF"/>
      </a:lt1>
      <a:dk2>
        <a:srgbClr val="44546A"/>
      </a:dk2>
      <a:lt2>
        <a:srgbClr val="E7E6E6"/>
      </a:lt2>
      <a:accent1>
        <a:srgbClr val="004D73"/>
      </a:accent1>
      <a:accent2>
        <a:srgbClr val="3C7AAB"/>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1686</Words>
  <Application>WPS 演示</Application>
  <PresentationFormat>宽屏</PresentationFormat>
  <Paragraphs>84</Paragraphs>
  <Slides>5</Slides>
  <Notes>0</Notes>
  <HiddenSlides>0</HiddenSlides>
  <MMClips>0</MMClips>
  <ScaleCrop>false</ScaleCrop>
  <HeadingPairs>
    <vt:vector size="6" baseType="variant">
      <vt:variant>
        <vt:lpstr>已用的字体</vt:lpstr>
      </vt:variant>
      <vt:variant>
        <vt:i4>25</vt:i4>
      </vt:variant>
      <vt:variant>
        <vt:lpstr>主题</vt:lpstr>
      </vt:variant>
      <vt:variant>
        <vt:i4>2</vt:i4>
      </vt:variant>
      <vt:variant>
        <vt:lpstr>幻灯片标题</vt:lpstr>
      </vt:variant>
      <vt:variant>
        <vt:i4>5</vt:i4>
      </vt:variant>
    </vt:vector>
  </HeadingPairs>
  <TitlesOfParts>
    <vt:vector size="32" baseType="lpstr">
      <vt:lpstr>Arial</vt:lpstr>
      <vt:lpstr>宋体</vt:lpstr>
      <vt:lpstr>Wingdings</vt:lpstr>
      <vt:lpstr>微软雅黑</vt:lpstr>
      <vt:lpstr>方正小标宋简体</vt:lpstr>
      <vt:lpstr>思源黑体 CN Heavy</vt:lpstr>
      <vt:lpstr>黑体</vt:lpstr>
      <vt:lpstr>微软雅黑 Light</vt:lpstr>
      <vt:lpstr>思源黑体 CN Normal</vt:lpstr>
      <vt:lpstr>Open Sans</vt:lpstr>
      <vt:lpstr>Roboto Black</vt:lpstr>
      <vt:lpstr>Verdana</vt:lpstr>
      <vt:lpstr>Gill Sans</vt:lpstr>
      <vt:lpstr>Source Sans Pro Light</vt:lpstr>
      <vt:lpstr>FZHei-B01S</vt:lpstr>
      <vt:lpstr>Source Han Sans SC</vt:lpstr>
      <vt:lpstr>思源黑体</vt:lpstr>
      <vt:lpstr>思源黑体</vt:lpstr>
      <vt:lpstr>Source Han Sans CN Normal</vt:lpstr>
      <vt:lpstr>等线</vt:lpstr>
      <vt:lpstr>Arial Unicode MS</vt:lpstr>
      <vt:lpstr>等线 Light</vt:lpstr>
      <vt:lpstr>Calibri</vt:lpstr>
      <vt:lpstr>Segoe UI</vt:lpstr>
      <vt:lpstr>Segoe Print</vt:lpstr>
      <vt:lpstr>Office 主题​​</vt:lpstr>
      <vt:lpstr>1_Office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Administrater</dc:creator>
  <cp:lastModifiedBy>赵选</cp:lastModifiedBy>
  <cp:revision>16</cp:revision>
  <dcterms:created xsi:type="dcterms:W3CDTF">2019-11-13T11:19:00Z</dcterms:created>
  <dcterms:modified xsi:type="dcterms:W3CDTF">2022-10-14T08:34:57Z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03E324E8146E43ADB038906BF8927C8F</vt:lpwstr>
  </property>
</Properties>
</file>