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handoutMasterIdLst>
    <p:handoutMasterId r:id="rId13"/>
  </p:handoutMasterIdLst>
  <p:sldIdLst>
    <p:sldId id="256" r:id="rId3"/>
    <p:sldId id="258" r:id="rId4"/>
    <p:sldId id="257" r:id="rId5"/>
    <p:sldId id="259" r:id="rId6"/>
    <p:sldId id="260" r:id="rId7"/>
    <p:sldId id="261" r:id="rId8"/>
    <p:sldId id="262" r:id="rId9"/>
    <p:sldId id="265" r:id="rId10"/>
    <p:sldId id="263" r:id="rId11"/>
  </p:sldIdLst>
  <p:sldSz cx="12192000" cy="6858000"/>
  <p:notesSz cx="7104380" cy="10234930"/>
  <p:defaultTextStyle>
    <a:defPPr>
      <a:defRPr lang="zh-CN"/>
    </a:defPPr>
    <a:lvl1pPr marL="0" lvl="0"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1pPr>
    <a:lvl2pPr marL="457200" lvl="1"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2pPr>
    <a:lvl3pPr marL="914400" lvl="2"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3pPr>
    <a:lvl4pPr marL="1371600" lvl="3"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4pPr>
    <a:lvl5pPr marL="1828800" lvl="4"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5pPr>
    <a:lvl6pPr marL="2286000" lvl="5"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6pPr>
    <a:lvl7pPr marL="2743200" lvl="6"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7pPr>
    <a:lvl8pPr marL="3200400" lvl="7"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8pPr>
    <a:lvl9pPr marL="3657600" lvl="8" indent="0" algn="l" defTabSz="914400" rtl="0" eaLnBrk="1" fontAlgn="base" latinLnBrk="0" hangingPunct="1">
      <a:lnSpc>
        <a:spcPct val="100000"/>
      </a:lnSpc>
      <a:spcBef>
        <a:spcPct val="0"/>
      </a:spcBef>
      <a:spcAft>
        <a:spcPct val="0"/>
      </a:spcAft>
      <a:buNone/>
      <a:defRPr kern="1200">
        <a:solidFill>
          <a:schemeClr val="tx1"/>
        </a:solidFill>
        <a:latin typeface="Arial" panose="02080604020202020204" pitchFamily="34" charset="0"/>
        <a:ea typeface="宋体"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BF79"/>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2278"/>
    <p:restoredTop sz="94660"/>
  </p:normalViewPr>
  <p:slideViewPr>
    <p:cSldViewPr snapToGrid="0" showGuides="1">
      <p:cViewPr varScale="1">
        <p:scale>
          <a:sx n="75" d="100"/>
          <a:sy n="75" d="100"/>
        </p:scale>
        <p:origin x="90" y="96"/>
      </p:cViewPr>
      <p:guideLst>
        <p:guide orient="horz" pos="2159"/>
        <p:guide pos="3843"/>
      </p:guideLst>
    </p:cSldViewPr>
  </p:slideViewPr>
  <p:notesTextViewPr>
    <p:cViewPr>
      <p:scale>
        <a:sx n="3" d="2"/>
        <a:sy n="3" d="2"/>
      </p:scale>
      <p:origin x="0" y="0"/>
    </p:cViewPr>
  </p:notesTextViewPr>
  <p:gridSpacing cx="71999" cy="71999"/>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true"/>
          </p:cNvSpPr>
          <p:nvPr>
            <p:ph type="hdr" sz="quarter"/>
          </p:nvPr>
        </p:nvSpPr>
        <p:spPr>
          <a:xfrm>
            <a:off x="0" y="0"/>
            <a:ext cx="3078163" cy="512763"/>
          </a:xfrm>
          <a:prstGeom prst="rect">
            <a:avLst/>
          </a:prstGeom>
        </p:spPr>
        <p:txBody>
          <a:bodyPr vert="horz" lIns="91440" tIns="45720" rIns="91440" bIns="45720" rtlCol="0"/>
          <a:lstStyle>
            <a:lvl1pPr algn="l">
              <a:defRPr sz="1245"/>
            </a:lvl1pPr>
          </a:lstStyle>
          <a:p>
            <a:pPr fontAlgn="auto"/>
            <a:endParaRPr lang="zh-CN" altLang="en-US" strike="noStrike" noProof="1"/>
          </a:p>
        </p:txBody>
      </p:sp>
      <p:sp>
        <p:nvSpPr>
          <p:cNvPr id="3" name="日期占位符 2"/>
          <p:cNvSpPr>
            <a:spLocks noGrp="true"/>
          </p:cNvSpPr>
          <p:nvPr>
            <p:ph type="dt" sz="quarter" idx="1"/>
          </p:nvPr>
        </p:nvSpPr>
        <p:spPr>
          <a:xfrm>
            <a:off x="4024313" y="0"/>
            <a:ext cx="3078163" cy="512763"/>
          </a:xfrm>
          <a:prstGeom prst="rect">
            <a:avLst/>
          </a:prstGeom>
        </p:spPr>
        <p:txBody>
          <a:bodyPr vert="horz" lIns="91440" tIns="45720" rIns="91440" bIns="45720" rtlCol="0"/>
          <a:lstStyle>
            <a:lvl1pPr algn="r">
              <a:defRPr sz="1245"/>
            </a:lvl1pPr>
          </a:lstStyle>
          <a:p>
            <a:pPr fontAlgn="auto"/>
            <a:fld id="{0F9B84EA-7D68-4D60-9CB1-D50884785D1C}" type="datetimeFigureOut">
              <a:rPr lang="zh-CN" altLang="en-US" sz="1245" strike="noStrike" noProof="1" smtClean="0">
                <a:latin typeface="+mn-lt"/>
                <a:ea typeface="+mn-ea"/>
                <a:cs typeface="+mn-cs"/>
              </a:rPr>
            </a:fld>
            <a:endParaRPr lang="zh-CN" altLang="en-US" strike="noStrike" noProof="1"/>
          </a:p>
        </p:txBody>
      </p:sp>
      <p:sp>
        <p:nvSpPr>
          <p:cNvPr id="4" name="页脚占位符 3"/>
          <p:cNvSpPr>
            <a:spLocks noGrp="true"/>
          </p:cNvSpPr>
          <p:nvPr>
            <p:ph type="ftr" sz="quarter" idx="2"/>
          </p:nvPr>
        </p:nvSpPr>
        <p:spPr>
          <a:xfrm>
            <a:off x="0" y="9720263"/>
            <a:ext cx="3078163" cy="514350"/>
          </a:xfrm>
          <a:prstGeom prst="rect">
            <a:avLst/>
          </a:prstGeom>
        </p:spPr>
        <p:txBody>
          <a:bodyPr vert="horz" lIns="91440" tIns="45720" rIns="91440" bIns="45720" rtlCol="0" anchor="b"/>
          <a:lstStyle>
            <a:lvl1pPr algn="l">
              <a:defRPr sz="1245"/>
            </a:lvl1pPr>
          </a:lstStyle>
          <a:p>
            <a:pPr fontAlgn="auto"/>
            <a:endParaRPr lang="zh-CN" altLang="en-US" strike="noStrike" noProof="1"/>
          </a:p>
        </p:txBody>
      </p:sp>
      <p:sp>
        <p:nvSpPr>
          <p:cNvPr id="5" name="灯片编号占位符 4"/>
          <p:cNvSpPr>
            <a:spLocks noGrp="true"/>
          </p:cNvSpPr>
          <p:nvPr>
            <p:ph type="sldNum" sz="quarter" idx="3"/>
          </p:nvPr>
        </p:nvSpPr>
        <p:spPr>
          <a:xfrm>
            <a:off x="4024313" y="9720263"/>
            <a:ext cx="3078163" cy="514350"/>
          </a:xfrm>
          <a:prstGeom prst="rect">
            <a:avLst/>
          </a:prstGeom>
        </p:spPr>
        <p:txBody>
          <a:bodyPr vert="horz" lIns="91440" tIns="45720" rIns="91440" bIns="45720" rtlCol="0" anchor="b"/>
          <a:lstStyle>
            <a:lvl1pPr algn="r">
              <a:defRPr sz="1245"/>
            </a:lvl1pPr>
          </a:lstStyle>
          <a:p>
            <a:pPr fontAlgn="auto"/>
            <a:fld id="{8D4E0FC9-F1F8-4FAE-9988-3BA365CFD46F}" type="slidenum">
              <a:rPr lang="zh-CN" altLang="en-US" sz="1245"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true"/>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pPr fontAlgn="auto"/>
            <a:endParaRPr lang="zh-CN" altLang="en-US" strike="noStrike" noProof="1"/>
          </a:p>
        </p:txBody>
      </p:sp>
      <p:sp>
        <p:nvSpPr>
          <p:cNvPr id="3" name="日期占位符 2"/>
          <p:cNvSpPr>
            <a:spLocks noGrp="true"/>
          </p:cNvSpPr>
          <p:nvPr>
            <p:ph type="dt" idx="1"/>
          </p:nvPr>
        </p:nvSpPr>
        <p:spPr>
          <a:xfrm>
            <a:off x="4024313" y="0"/>
            <a:ext cx="3078163" cy="512763"/>
          </a:xfrm>
          <a:prstGeom prst="rect">
            <a:avLst/>
          </a:prstGeom>
        </p:spPr>
        <p:txBody>
          <a:bodyPr vert="horz" lIns="91440" tIns="45720" rIns="91440" bIns="45720" rtlCol="0"/>
          <a:lstStyle>
            <a:lvl1pPr algn="r">
              <a:defRPr sz="1200"/>
            </a:lvl1pPr>
          </a:lstStyle>
          <a:p>
            <a:pPr fontAlgn="auto"/>
            <a:fld id="{D6C8D182-E4C8-4120-9249-FC9774456FFA}" type="datetimeFigureOut">
              <a:rPr lang="zh-CN" altLang="en-US" strike="noStrike" noProof="1" smtClean="0">
                <a:latin typeface="+mn-lt"/>
                <a:ea typeface="+mn-ea"/>
                <a:cs typeface="+mn-cs"/>
              </a:rPr>
            </a:fld>
            <a:endParaRPr lang="zh-CN" altLang="en-US" strike="noStrike" noProof="1"/>
          </a:p>
        </p:txBody>
      </p:sp>
      <p:sp>
        <p:nvSpPr>
          <p:cNvPr id="6148" name="幻灯片图像占位符 3"/>
          <p:cNvSpPr>
            <a:spLocks noGrp="true" noRot="true" noChangeAspect="true"/>
          </p:cNvSpPr>
          <p:nvPr>
            <p:ph type="sldImg"/>
          </p:nvPr>
        </p:nvSpPr>
        <p:spPr>
          <a:xfrm>
            <a:off x="482600" y="1279525"/>
            <a:ext cx="6140450" cy="3454400"/>
          </a:xfrm>
          <a:prstGeom prst="rect">
            <a:avLst/>
          </a:prstGeom>
          <a:noFill/>
          <a:ln w="12700" cap="flat" cmpd="sng">
            <a:solidFill>
              <a:srgbClr val="000000"/>
            </a:solidFill>
            <a:prstDash val="solid"/>
            <a:round/>
            <a:headEnd type="none" w="med" len="med"/>
            <a:tailEnd type="none" w="med" len="med"/>
          </a:ln>
        </p:spPr>
      </p:sp>
      <p:sp>
        <p:nvSpPr>
          <p:cNvPr id="6149" name="备注占位符 4"/>
          <p:cNvSpPr>
            <a:spLocks noGrp="true"/>
          </p:cNvSpPr>
          <p:nvPr>
            <p:ph type="body" sz="quarter"/>
          </p:nvPr>
        </p:nvSpPr>
        <p:spPr>
          <a:xfrm>
            <a:off x="711200" y="4926013"/>
            <a:ext cx="5683250" cy="4029075"/>
          </a:xfrm>
          <a:prstGeom prst="rect">
            <a:avLst/>
          </a:prstGeom>
          <a:noFill/>
          <a:ln w="9525">
            <a:noFill/>
          </a:ln>
        </p:spPr>
        <p:txBody>
          <a:bodyPr vert="horz" lIns="91440" tIns="45720" rIns="91440" bIns="45720" anchor="t" anchorCtr="fals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true"/>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pPr fontAlgn="auto"/>
            <a:endParaRPr lang="zh-CN" altLang="en-US" strike="noStrike" noProof="1"/>
          </a:p>
        </p:txBody>
      </p:sp>
      <p:sp>
        <p:nvSpPr>
          <p:cNvPr id="7" name="灯片编号占位符 6"/>
          <p:cNvSpPr>
            <a:spLocks noGrp="true"/>
          </p:cNvSpPr>
          <p:nvPr>
            <p:ph type="sldNum" sz="quarter" idx="5"/>
          </p:nvPr>
        </p:nvSpPr>
        <p:spPr>
          <a:xfrm>
            <a:off x="4024313" y="9721850"/>
            <a:ext cx="3078163" cy="512763"/>
          </a:xfrm>
          <a:prstGeom prst="rect">
            <a:avLst/>
          </a:prstGeom>
        </p:spPr>
        <p:txBody>
          <a:bodyPr vert="horz" lIns="91440" tIns="45720" rIns="91440" bIns="45720" rtlCol="0" anchor="b"/>
          <a:lstStyle>
            <a:lvl1pPr algn="r">
              <a:defRPr sz="1200"/>
            </a:lvl1pPr>
          </a:lstStyle>
          <a:p>
            <a:pPr fontAlgn="auto"/>
            <a:fld id="{85D0DACE-38E0-42D2-9336-2B707D34BC6D}"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true"/>
          </p:cNvPicPr>
          <p:nvPr/>
        </p:nvPicPr>
        <p:blipFill>
          <a:blip r:embed="rId2"/>
          <a:stretch>
            <a:fillRect/>
          </a:stretch>
        </p:blipFill>
        <p:spPr>
          <a:xfrm>
            <a:off x="0" y="0"/>
            <a:ext cx="12209463" cy="6858000"/>
          </a:xfrm>
          <a:prstGeom prst="rect">
            <a:avLst/>
          </a:prstGeom>
          <a:noFill/>
          <a:ln w="9525">
            <a:noFill/>
          </a:ln>
        </p:spPr>
      </p:pic>
      <p:sp>
        <p:nvSpPr>
          <p:cNvPr id="2051" name="Rectangle 3"/>
          <p:cNvSpPr>
            <a:spLocks noGrp="true" noChangeArrowheads="true"/>
          </p:cNvSpPr>
          <p:nvPr>
            <p:ph type="ctrTitle"/>
          </p:nvPr>
        </p:nvSpPr>
        <p:spPr>
          <a:xfrm>
            <a:off x="624417" y="1196975"/>
            <a:ext cx="10943167" cy="1082675"/>
          </a:xfrm>
        </p:spPr>
        <p:txBody>
          <a:bodyPr/>
          <a:lstStyle>
            <a:lvl1pPr algn="ctr">
              <a:defRPr>
                <a:solidFill>
                  <a:schemeClr val="bg1"/>
                </a:solidFill>
              </a:defRPr>
            </a:lvl1pPr>
          </a:lstStyle>
          <a:p>
            <a:pPr lvl="0" fontAlgn="base"/>
            <a:r>
              <a:rPr lang="en-US" altLang="zh-CN" strike="noStrike" noProof="0" smtClean="0"/>
              <a:t>Click to edit Master title style</a:t>
            </a:r>
            <a:endParaRPr lang="en-US" altLang="zh-CN" strike="noStrike" noProof="0" smtClean="0"/>
          </a:p>
        </p:txBody>
      </p:sp>
      <p:sp>
        <p:nvSpPr>
          <p:cNvPr id="2052" name="Rectangle 4"/>
          <p:cNvSpPr>
            <a:spLocks noGrp="true" noChangeArrowheads="true"/>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fontAlgn="base"/>
            <a:r>
              <a:rPr lang="en-US" altLang="zh-CN" strike="noStrike" noProof="0" smtClean="0"/>
              <a:t>Click to edit Master subtitle style</a:t>
            </a:r>
            <a:endParaRPr lang="en-US" altLang="zh-CN" strike="noStrike" noProof="0" smtClean="0"/>
          </a:p>
        </p:txBody>
      </p:sp>
      <p:sp>
        <p:nvSpPr>
          <p:cNvPr id="9" name="Rectangle 5"/>
          <p:cNvSpPr>
            <a:spLocks noGrp="true" noChangeArrowheads="true"/>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defRPr/>
            </a:lvl1pPr>
          </a:lstStyle>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10" name="Rectangle 6"/>
          <p:cNvSpPr>
            <a:spLocks noGrp="true" noChangeArrowheads="true"/>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defRPr/>
            </a:lvl1pPr>
          </a:lstStyle>
          <a:p>
            <a:pPr fontAlgn="auto"/>
            <a:endParaRPr lang="zh-CN" altLang="en-US" strike="noStrike" noProof="1"/>
          </a:p>
        </p:txBody>
      </p:sp>
      <p:sp>
        <p:nvSpPr>
          <p:cNvPr id="11" name="Rectangle 7"/>
          <p:cNvSpPr>
            <a:spLocks noGrp="true" noChangeArrowheads="true"/>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defRPr/>
            </a:lvl1pPr>
          </a:lstStyle>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true"/>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true"/>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日期占位符 3"/>
          <p:cNvSpPr>
            <a:spLocks noGrp="true"/>
          </p:cNvSpPr>
          <p:nvPr>
            <p:ph type="dt" sz="half" idx="10"/>
          </p:nvPr>
        </p:nvSpPr>
        <p:spPr>
          <a:xfrm>
            <a:off x="609600" y="6245225"/>
            <a:ext cx="2844800" cy="476250"/>
          </a:xfrm>
          <a:prstGeom prst="rect">
            <a:avLst/>
          </a:prstGeom>
          <a:noFill/>
          <a:ln>
            <a:noFill/>
          </a:ln>
          <a:effectLst/>
        </p:spPr>
        <p:txBody>
          <a:bodyPr vert="horz" wrap="square" lIns="91440" tIns="45720" rIns="91440" bIns="45720" numCol="1" anchor="t" anchorCtr="false" compatLnSpc="tru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endParaRPr>
          </a:p>
        </p:txBody>
      </p:sp>
      <p:sp>
        <p:nvSpPr>
          <p:cNvPr id="5" name="页脚占位符 4"/>
          <p:cNvSpPr>
            <a:spLocks noGrp="true"/>
          </p:cNvSpPr>
          <p:nvPr>
            <p:ph type="ftr" sz="quarter" idx="11"/>
          </p:nvPr>
        </p:nvSpPr>
        <p:spPr>
          <a:xfrm>
            <a:off x="4165600" y="6245225"/>
            <a:ext cx="3860800" cy="476250"/>
          </a:xfrm>
          <a:prstGeom prst="rect">
            <a:avLst/>
          </a:prstGeom>
          <a:noFill/>
          <a:ln>
            <a:noFill/>
          </a:ln>
          <a:effectLst/>
        </p:spPr>
        <p:txBody>
          <a:bodyPr vert="horz" wrap="square" lIns="91440" tIns="45720" rIns="91440" bIns="45720" numCol="1" anchor="t" anchorCtr="false" compatLnSpc="tru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endParaRPr>
          </a:p>
        </p:txBody>
      </p:sp>
      <p:sp>
        <p:nvSpPr>
          <p:cNvPr id="6" name="灯片编号占位符 5"/>
          <p:cNvSpPr>
            <a:spLocks noGrp="true"/>
          </p:cNvSpPr>
          <p:nvPr>
            <p:ph type="sldNum" sz="quarter" idx="12"/>
          </p:nvPr>
        </p:nvSpPr>
        <p:spPr>
          <a:xfrm>
            <a:off x="8737600" y="6245225"/>
            <a:ext cx="2844800" cy="476250"/>
          </a:xfrm>
          <a:prstGeom prst="rect">
            <a:avLst/>
          </a:prstGeom>
          <a:noFill/>
          <a:ln>
            <a:noFill/>
          </a:ln>
          <a:effectLst/>
        </p:spPr>
        <p:txBody>
          <a:bodyPr vert="horz" wrap="square" lIns="91440" tIns="45720" rIns="91440" bIns="45720" numCol="1" anchor="t" anchorCtr="false" compatLnSpc="true"/>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true"/>
          </p:cNvSpPr>
          <p:nvPr>
            <p:ph type="title" orient="vert"/>
          </p:nvPr>
        </p:nvSpPr>
        <p:spPr>
          <a:xfrm>
            <a:off x="8839200" y="190500"/>
            <a:ext cx="2743200" cy="5937250"/>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true"/>
          </p:cNvSpPr>
          <p:nvPr>
            <p:ph type="body" orient="vert" idx="1"/>
          </p:nvPr>
        </p:nvSpPr>
        <p:spPr>
          <a:xfrm>
            <a:off x="609600" y="190500"/>
            <a:ext cx="8026400" cy="5937250"/>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日期占位符 3"/>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true"/>
          </p:cNvSpPr>
          <p:nvPr>
            <p:ph type="ftr" sz="quarter" idx="11"/>
          </p:nvPr>
        </p:nvSpPr>
        <p:spPr/>
        <p:txBody>
          <a:bodyPr/>
          <a:p>
            <a:pPr fontAlgn="auto"/>
            <a:endParaRPr lang="zh-CN" altLang="en-US" strike="noStrike" noProof="1"/>
          </a:p>
        </p:txBody>
      </p:sp>
      <p:sp>
        <p:nvSpPr>
          <p:cNvPr id="6" name="灯片编号占位符 5"/>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true"/>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true"/>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日期占位符 3"/>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true"/>
          </p:cNvSpPr>
          <p:nvPr>
            <p:ph type="ftr" sz="quarter" idx="11"/>
          </p:nvPr>
        </p:nvSpPr>
        <p:spPr/>
        <p:txBody>
          <a:bodyPr/>
          <a:p>
            <a:pPr fontAlgn="auto"/>
            <a:endParaRPr lang="zh-CN" altLang="en-US" strike="noStrike" noProof="1"/>
          </a:p>
        </p:txBody>
      </p:sp>
      <p:sp>
        <p:nvSpPr>
          <p:cNvPr id="6" name="灯片编号占位符 5"/>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true"/>
          </p:cNvSpPr>
          <p:nvPr>
            <p:ph type="title"/>
          </p:nvPr>
        </p:nvSpPr>
        <p:spPr>
          <a:xfrm>
            <a:off x="831851" y="1709738"/>
            <a:ext cx="10515600" cy="2852737"/>
          </a:xfrm>
        </p:spPr>
        <p:txBody>
          <a:bodyPr anchor="b"/>
          <a:lstStyle>
            <a:lvl1pPr>
              <a:defRPr sz="6000"/>
            </a:lvl1pPr>
          </a:lstStyle>
          <a:p>
            <a:pPr fontAlgn="base"/>
            <a:r>
              <a:rPr lang="en-US" strike="noStrike" noProof="1" smtClean="0"/>
              <a:t>Click to edit Master title style</a:t>
            </a:r>
            <a:endParaRPr lang="en-US" strike="noStrike" noProof="1"/>
          </a:p>
        </p:txBody>
      </p:sp>
      <p:sp>
        <p:nvSpPr>
          <p:cNvPr id="3" name="Text Placeholder 2"/>
          <p:cNvSpPr>
            <a:spLocks noGrp="true"/>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fontAlgn="base"/>
            <a:r>
              <a:rPr lang="en-US" strike="noStrike" noProof="1" smtClean="0"/>
              <a:t>Click to edit Master text styles</a:t>
            </a:r>
            <a:endParaRPr lang="en-US" strike="noStrike" noProof="1" smtClean="0"/>
          </a:p>
        </p:txBody>
      </p:sp>
      <p:sp>
        <p:nvSpPr>
          <p:cNvPr id="4" name="日期占位符 3"/>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true"/>
          </p:cNvSpPr>
          <p:nvPr>
            <p:ph type="ftr" sz="quarter" idx="11"/>
          </p:nvPr>
        </p:nvSpPr>
        <p:spPr/>
        <p:txBody>
          <a:bodyPr/>
          <a:p>
            <a:pPr fontAlgn="auto"/>
            <a:endParaRPr lang="zh-CN" altLang="en-US" strike="noStrike" noProof="1"/>
          </a:p>
        </p:txBody>
      </p:sp>
      <p:sp>
        <p:nvSpPr>
          <p:cNvPr id="6" name="灯片编号占位符 5"/>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true"/>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true"/>
          </p:cNvSpPr>
          <p:nvPr>
            <p:ph sz="half" idx="1"/>
          </p:nvPr>
        </p:nvSpPr>
        <p:spPr>
          <a:xfrm>
            <a:off x="609600" y="1174750"/>
            <a:ext cx="5384800" cy="4953000"/>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true"/>
          </p:cNvSpPr>
          <p:nvPr>
            <p:ph sz="half" idx="2"/>
          </p:nvPr>
        </p:nvSpPr>
        <p:spPr>
          <a:xfrm>
            <a:off x="6197600" y="1174750"/>
            <a:ext cx="5384800" cy="4953000"/>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日期占位符 4"/>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true"/>
          </p:cNvSpPr>
          <p:nvPr>
            <p:ph type="ftr" sz="quarter" idx="11"/>
          </p:nvPr>
        </p:nvSpPr>
        <p:spPr/>
        <p:txBody>
          <a:bodyPr/>
          <a:p>
            <a:pPr fontAlgn="auto"/>
            <a:endParaRPr lang="zh-CN" altLang="en-US" strike="noStrike" noProof="1"/>
          </a:p>
        </p:txBody>
      </p:sp>
      <p:sp>
        <p:nvSpPr>
          <p:cNvPr id="7" name="灯片编号占位符 6"/>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true"/>
          </p:cNvSpPr>
          <p:nvPr>
            <p:ph type="title"/>
          </p:nvPr>
        </p:nvSpPr>
        <p:spPr>
          <a:xfrm>
            <a:off x="840317" y="365125"/>
            <a:ext cx="10515600" cy="1325563"/>
          </a:xfrm>
        </p:spPr>
        <p:txBody>
          <a:bodyPr/>
          <a:lstStyle/>
          <a:p>
            <a:pPr fontAlgn="base"/>
            <a:r>
              <a:rPr lang="en-US" strike="noStrike" noProof="1" smtClean="0"/>
              <a:t>Click to edit Master title style</a:t>
            </a:r>
            <a:endParaRPr lang="en-US" strike="noStrike" noProof="1"/>
          </a:p>
        </p:txBody>
      </p:sp>
      <p:sp>
        <p:nvSpPr>
          <p:cNvPr id="3" name="Text Placeholder 2"/>
          <p:cNvSpPr>
            <a:spLocks noGrp="true"/>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true"/>
          </p:cNvSpPr>
          <p:nvPr>
            <p:ph sz="half" idx="2"/>
          </p:nvPr>
        </p:nvSpPr>
        <p:spPr>
          <a:xfrm>
            <a:off x="840317" y="2505075"/>
            <a:ext cx="5158316" cy="3684588"/>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true"/>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true"/>
          </p:cNvSpPr>
          <p:nvPr>
            <p:ph sz="quarter" idx="4"/>
          </p:nvPr>
        </p:nvSpPr>
        <p:spPr>
          <a:xfrm>
            <a:off x="6172200" y="2505075"/>
            <a:ext cx="5183717" cy="3684588"/>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日期占位符 6"/>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8" name="页脚占位符 7"/>
          <p:cNvSpPr>
            <a:spLocks noGrp="true"/>
          </p:cNvSpPr>
          <p:nvPr>
            <p:ph type="ftr" sz="quarter" idx="11"/>
          </p:nvPr>
        </p:nvSpPr>
        <p:spPr/>
        <p:txBody>
          <a:bodyPr/>
          <a:p>
            <a:pPr fontAlgn="auto"/>
            <a:endParaRPr lang="zh-CN" altLang="en-US" strike="noStrike" noProof="1"/>
          </a:p>
        </p:txBody>
      </p:sp>
      <p:sp>
        <p:nvSpPr>
          <p:cNvPr id="9" name="灯片编号占位符 8"/>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true"/>
          </p:cNvSpPr>
          <p:nvPr>
            <p:ph type="title"/>
          </p:nvPr>
        </p:nvSpPr>
        <p:spPr/>
        <p:txBody>
          <a:bodyPr/>
          <a:lstStyle/>
          <a:p>
            <a:pPr fontAlgn="base"/>
            <a:r>
              <a:rPr lang="en-US" strike="noStrike" noProof="1" smtClean="0"/>
              <a:t>Click to edit Master title style</a:t>
            </a:r>
            <a:endParaRPr lang="en-US" strike="noStrike" noProof="1"/>
          </a:p>
        </p:txBody>
      </p:sp>
      <p:sp>
        <p:nvSpPr>
          <p:cNvPr id="3" name="日期占位符 2"/>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true"/>
          </p:cNvSpPr>
          <p:nvPr>
            <p:ph type="ftr" sz="quarter" idx="11"/>
          </p:nvPr>
        </p:nvSpPr>
        <p:spPr/>
        <p:txBody>
          <a:bodyPr/>
          <a:p>
            <a:pPr fontAlgn="auto"/>
            <a:endParaRPr lang="zh-CN" altLang="en-US" strike="noStrike" noProof="1"/>
          </a:p>
        </p:txBody>
      </p:sp>
      <p:sp>
        <p:nvSpPr>
          <p:cNvPr id="5" name="灯片编号占位符 4"/>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true"/>
          </p:cNvSpPr>
          <p:nvPr>
            <p:ph type="ftr" sz="quarter" idx="11"/>
          </p:nvPr>
        </p:nvSpPr>
        <p:spPr/>
        <p:txBody>
          <a:bodyPr/>
          <a:p>
            <a:pPr fontAlgn="auto"/>
            <a:endParaRPr lang="zh-CN" altLang="en-US" strike="noStrike" noProof="1"/>
          </a:p>
        </p:txBody>
      </p:sp>
      <p:sp>
        <p:nvSpPr>
          <p:cNvPr id="4" name="灯片编号占位符 3"/>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true"/>
          </p:cNvSpPr>
          <p:nvPr>
            <p:ph type="title"/>
          </p:nvPr>
        </p:nvSpPr>
        <p:spPr>
          <a:xfrm>
            <a:off x="840317" y="457200"/>
            <a:ext cx="3932767" cy="1600200"/>
          </a:xfrm>
        </p:spPr>
        <p:txBody>
          <a:bodyPr anchor="b"/>
          <a:lstStyle>
            <a:lvl1pPr>
              <a:defRPr sz="3200"/>
            </a:lvl1pPr>
          </a:lstStyle>
          <a:p>
            <a:pPr fontAlgn="base"/>
            <a:r>
              <a:rPr lang="en-US" strike="noStrike" noProof="1" smtClean="0"/>
              <a:t>Click to edit Master title style</a:t>
            </a:r>
            <a:endParaRPr lang="en-US" strike="noStrike" noProof="1"/>
          </a:p>
        </p:txBody>
      </p:sp>
      <p:sp>
        <p:nvSpPr>
          <p:cNvPr id="3" name="Content Placeholder 2"/>
          <p:cNvSpPr>
            <a:spLocks noGrp="true"/>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true"/>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en-US" strike="noStrike" noProof="1" smtClean="0"/>
              <a:t>Click to edit Master text styles</a:t>
            </a:r>
            <a:endParaRPr lang="en-US" strike="noStrike" noProof="1" smtClean="0"/>
          </a:p>
        </p:txBody>
      </p:sp>
      <p:sp>
        <p:nvSpPr>
          <p:cNvPr id="5" name="日期占位符 4"/>
          <p:cNvSpPr>
            <a:spLocks noGrp="true"/>
          </p:cNvSpPr>
          <p:nvPr>
            <p:ph type="dt" sz="half" idx="10"/>
          </p:nvPr>
        </p:nvSpPr>
        <p:spPr>
          <a:xfrm>
            <a:off x="609600" y="6245225"/>
            <a:ext cx="2844800" cy="476250"/>
          </a:xfrm>
          <a:prstGeom prst="rect">
            <a:avLst/>
          </a:prstGeom>
          <a:noFill/>
          <a:ln>
            <a:noFill/>
          </a:ln>
          <a:effectLst/>
        </p:spPr>
        <p:txBody>
          <a:bodyPr vert="horz" wrap="square" lIns="91440" tIns="45720" rIns="91440" bIns="45720" numCol="1" anchor="t" anchorCtr="false" compatLnSpc="tru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endParaRPr>
          </a:p>
        </p:txBody>
      </p:sp>
      <p:sp>
        <p:nvSpPr>
          <p:cNvPr id="6" name="页脚占位符 5"/>
          <p:cNvSpPr>
            <a:spLocks noGrp="true"/>
          </p:cNvSpPr>
          <p:nvPr>
            <p:ph type="ftr" sz="quarter" idx="11"/>
          </p:nvPr>
        </p:nvSpPr>
        <p:spPr>
          <a:xfrm>
            <a:off x="4165600" y="6245225"/>
            <a:ext cx="3860800" cy="476250"/>
          </a:xfrm>
          <a:prstGeom prst="rect">
            <a:avLst/>
          </a:prstGeom>
          <a:noFill/>
          <a:ln>
            <a:noFill/>
          </a:ln>
          <a:effectLst/>
        </p:spPr>
        <p:txBody>
          <a:bodyPr vert="horz" wrap="square" lIns="91440" tIns="45720" rIns="91440" bIns="45720" numCol="1" anchor="t" anchorCtr="false" compatLnSpc="tru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endParaRPr>
          </a:p>
        </p:txBody>
      </p:sp>
      <p:sp>
        <p:nvSpPr>
          <p:cNvPr id="7" name="灯片编号占位符 6"/>
          <p:cNvSpPr>
            <a:spLocks noGrp="true"/>
          </p:cNvSpPr>
          <p:nvPr>
            <p:ph type="sldNum" sz="quarter" idx="12"/>
          </p:nvPr>
        </p:nvSpPr>
        <p:spPr>
          <a:xfrm>
            <a:off x="8737600" y="6245225"/>
            <a:ext cx="2844800" cy="476250"/>
          </a:xfrm>
          <a:prstGeom prst="rect">
            <a:avLst/>
          </a:prstGeom>
          <a:noFill/>
          <a:ln>
            <a:noFill/>
          </a:ln>
          <a:effectLst/>
        </p:spPr>
        <p:txBody>
          <a:bodyPr vert="horz" wrap="square" lIns="91440" tIns="45720" rIns="91440" bIns="45720" numCol="1" anchor="t" anchorCtr="false" compatLnSpc="true"/>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80604020202020204" pitchFamily="34" charset="0"/>
              <a:ea typeface="宋体"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true"/>
          </p:cNvSpPr>
          <p:nvPr>
            <p:ph type="title"/>
          </p:nvPr>
        </p:nvSpPr>
        <p:spPr>
          <a:xfrm>
            <a:off x="840317" y="457200"/>
            <a:ext cx="3932767" cy="1600200"/>
          </a:xfrm>
        </p:spPr>
        <p:txBody>
          <a:bodyPr anchor="b"/>
          <a:lstStyle>
            <a:lvl1pPr>
              <a:defRPr sz="3200"/>
            </a:lvl1pPr>
          </a:lstStyle>
          <a:p>
            <a:pPr fontAlgn="base"/>
            <a:r>
              <a:rPr lang="en-US" strike="noStrike" noProof="1" smtClean="0"/>
              <a:t>Click to edit Master title style</a:t>
            </a:r>
            <a:endParaRPr lang="en-US" strike="noStrike" noProof="1"/>
          </a:p>
        </p:txBody>
      </p:sp>
      <p:sp>
        <p:nvSpPr>
          <p:cNvPr id="3" name="Picture Placeholder 2"/>
          <p:cNvSpPr>
            <a:spLocks noGrp="true"/>
          </p:cNvSpPr>
          <p:nvPr>
            <p:ph type="pic" idx="1"/>
          </p:nvPr>
        </p:nvSpPr>
        <p:spPr>
          <a:xfrm>
            <a:off x="5183717" y="987425"/>
            <a:ext cx="6172200" cy="4873625"/>
          </a:xfrm>
        </p:spPr>
        <p:txBody>
          <a:bodyPr vert="horz" wrap="square" lIns="91440" tIns="45720" rIns="91440" bIns="45720" numCol="1" anchor="t" anchorCtr="false" compatLnSpc="true"/>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true"/>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en-US" strike="noStrike" noProof="1" smtClean="0"/>
              <a:t>Click to edit Master text styles</a:t>
            </a:r>
            <a:endParaRPr lang="en-US" strike="noStrike" noProof="1" smtClean="0"/>
          </a:p>
        </p:txBody>
      </p:sp>
      <p:sp>
        <p:nvSpPr>
          <p:cNvPr id="5" name="日期占位符 4"/>
          <p:cNvSpPr>
            <a:spLocks noGrp="true"/>
          </p:cNvSpPr>
          <p:nvPr>
            <p:ph type="dt" sz="half" idx="10"/>
          </p:nvPr>
        </p:nvSpPr>
        <p:spPr/>
        <p:txBody>
          <a:bodyPr/>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true"/>
          </p:cNvSpPr>
          <p:nvPr>
            <p:ph type="ftr" sz="quarter" idx="11"/>
          </p:nvPr>
        </p:nvSpPr>
        <p:spPr/>
        <p:txBody>
          <a:bodyPr/>
          <a:p>
            <a:pPr fontAlgn="auto"/>
            <a:endParaRPr lang="zh-CN" altLang="en-US" strike="noStrike" noProof="1"/>
          </a:p>
        </p:txBody>
      </p:sp>
      <p:sp>
        <p:nvSpPr>
          <p:cNvPr id="7" name="灯片编号占位符 6"/>
          <p:cNvSpPr>
            <a:spLocks noGrp="true"/>
          </p:cNvSpPr>
          <p:nvPr>
            <p:ph type="sldNum" sz="quarter" idx="12"/>
          </p:nvPr>
        </p:nvSpPr>
        <p:spPr/>
        <p:txBody>
          <a:bodyPr/>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true"/>
          </p:cNvPicPr>
          <p:nvPr/>
        </p:nvPicPr>
        <p:blipFill>
          <a:blip r:embed="rId12"/>
          <a:stretch>
            <a:fillRect/>
          </a:stretch>
        </p:blipFill>
        <p:spPr>
          <a:xfrm>
            <a:off x="0" y="0"/>
            <a:ext cx="12209463" cy="6858000"/>
          </a:xfrm>
          <a:prstGeom prst="rect">
            <a:avLst/>
          </a:prstGeom>
          <a:noFill/>
          <a:ln w="9525">
            <a:noFill/>
          </a:ln>
        </p:spPr>
      </p:pic>
      <p:sp>
        <p:nvSpPr>
          <p:cNvPr id="1027" name="Rectangle 3"/>
          <p:cNvSpPr>
            <a:spLocks noGrp="true"/>
          </p:cNvSpPr>
          <p:nvPr>
            <p:ph type="title"/>
          </p:nvPr>
        </p:nvSpPr>
        <p:spPr>
          <a:xfrm>
            <a:off x="609600" y="190500"/>
            <a:ext cx="10972800" cy="582613"/>
          </a:xfrm>
          <a:prstGeom prst="rect">
            <a:avLst/>
          </a:prstGeom>
          <a:noFill/>
          <a:ln w="9525">
            <a:noFill/>
          </a:ln>
        </p:spPr>
        <p:txBody>
          <a:bodyPr anchor="ctr" anchorCtr="false"/>
          <a:p>
            <a:pPr lvl="0"/>
            <a:r>
              <a:rPr lang="en-US" altLang="zh-CN" dirty="0"/>
              <a:t>Click to edit Master title style</a:t>
            </a:r>
            <a:endParaRPr lang="en-US" altLang="zh-CN" dirty="0"/>
          </a:p>
        </p:txBody>
      </p:sp>
      <p:sp>
        <p:nvSpPr>
          <p:cNvPr id="1028" name="Rectangle 4"/>
          <p:cNvSpPr>
            <a:spLocks noGrp="true"/>
          </p:cNvSpPr>
          <p:nvPr>
            <p:ph type="body"/>
          </p:nvPr>
        </p:nvSpPr>
        <p:spPr>
          <a:xfrm>
            <a:off x="609600" y="1174750"/>
            <a:ext cx="10972800" cy="4953000"/>
          </a:xfrm>
          <a:prstGeom prst="rect">
            <a:avLst/>
          </a:prstGeom>
          <a:noFill/>
          <a:ln w="9525">
            <a:noFill/>
          </a:ln>
        </p:spPr>
        <p:txBody>
          <a:bodyPr anchor="t" anchorCtr="false"/>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true" noChangeArrowheads="true"/>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defRPr sz="1400"/>
            </a:lvl1pPr>
          </a:lstStyle>
          <a:p>
            <a:pPr fontAlgn="auto"/>
            <a:fld id="{760FBDFE-C587-4B4C-A407-44438C67B59E}" type="datetimeFigureOut">
              <a:rPr lang="zh-CN" altLang="en-US" strike="noStrike" noProof="1" smtClean="0">
                <a:latin typeface="+mn-lt"/>
                <a:ea typeface="+mn-ea"/>
                <a:cs typeface="+mn-cs"/>
              </a:rPr>
            </a:fld>
            <a:endParaRPr lang="zh-CN" altLang="en-US" strike="noStrike" noProof="1"/>
          </a:p>
        </p:txBody>
      </p:sp>
      <p:sp>
        <p:nvSpPr>
          <p:cNvPr id="1030" name="Rectangle 6"/>
          <p:cNvSpPr>
            <a:spLocks noGrp="true" noChangeArrowheads="true"/>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lgn="ctr">
              <a:defRPr sz="1400"/>
            </a:lvl1pPr>
          </a:lstStyle>
          <a:p>
            <a:pPr fontAlgn="auto"/>
            <a:endParaRPr lang="zh-CN" altLang="en-US" strike="noStrike" noProof="1"/>
          </a:p>
        </p:txBody>
      </p:sp>
      <p:sp>
        <p:nvSpPr>
          <p:cNvPr id="1031" name="Rectangle 7"/>
          <p:cNvSpPr>
            <a:spLocks noGrp="true" noChangeArrowheads="true"/>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false" compatLnSpc="true"/>
          <a:lstStyle>
            <a:lvl1pPr algn="r">
              <a:defRPr sz="1400"/>
            </a:lvl1pPr>
          </a:lstStyle>
          <a:p>
            <a:pPr fontAlgn="auto"/>
            <a:fld id="{49AE70B2-8BF9-45C0-BB95-33D1B9D3A854}"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80604020202020204" pitchFamily="34" charset="0"/>
          <a:ea typeface="宋体" pitchFamily="2" charset="-122"/>
        </a:defRPr>
      </a:lvl2pPr>
      <a:lvl3pPr algn="l" rtl="0" fontAlgn="base">
        <a:spcBef>
          <a:spcPct val="0"/>
        </a:spcBef>
        <a:spcAft>
          <a:spcPct val="0"/>
        </a:spcAft>
        <a:defRPr sz="3600">
          <a:solidFill>
            <a:schemeClr val="tx1"/>
          </a:solidFill>
          <a:latin typeface="Arial" panose="02080604020202020204" pitchFamily="34" charset="0"/>
          <a:ea typeface="宋体" pitchFamily="2" charset="-122"/>
        </a:defRPr>
      </a:lvl3pPr>
      <a:lvl4pPr algn="l" rtl="0" fontAlgn="base">
        <a:spcBef>
          <a:spcPct val="0"/>
        </a:spcBef>
        <a:spcAft>
          <a:spcPct val="0"/>
        </a:spcAft>
        <a:defRPr sz="3600">
          <a:solidFill>
            <a:schemeClr val="tx1"/>
          </a:solidFill>
          <a:latin typeface="Arial" panose="02080604020202020204" pitchFamily="34" charset="0"/>
          <a:ea typeface="宋体" pitchFamily="2" charset="-122"/>
        </a:defRPr>
      </a:lvl4pPr>
      <a:lvl5pPr algn="l" rtl="0" fontAlgn="base">
        <a:spcBef>
          <a:spcPct val="0"/>
        </a:spcBef>
        <a:spcAft>
          <a:spcPct val="0"/>
        </a:spcAft>
        <a:defRPr sz="3600">
          <a:solidFill>
            <a:schemeClr val="tx1"/>
          </a:solidFill>
          <a:latin typeface="Arial" panose="02080604020202020204" pitchFamily="34" charset="0"/>
          <a:ea typeface="宋体" pitchFamily="2" charset="-122"/>
        </a:defRPr>
      </a:lvl5pPr>
      <a:lvl6pPr marL="457200" algn="l" rtl="0" fontAlgn="base">
        <a:spcBef>
          <a:spcPct val="0"/>
        </a:spcBef>
        <a:spcAft>
          <a:spcPct val="0"/>
        </a:spcAft>
        <a:defRPr sz="3600">
          <a:solidFill>
            <a:schemeClr val="tx1"/>
          </a:solidFill>
          <a:latin typeface="Arial" panose="02080604020202020204" pitchFamily="34" charset="0"/>
          <a:ea typeface="宋体" pitchFamily="2" charset="-122"/>
        </a:defRPr>
      </a:lvl6pPr>
      <a:lvl7pPr marL="914400" algn="l" rtl="0" fontAlgn="base">
        <a:spcBef>
          <a:spcPct val="0"/>
        </a:spcBef>
        <a:spcAft>
          <a:spcPct val="0"/>
        </a:spcAft>
        <a:defRPr sz="3600">
          <a:solidFill>
            <a:schemeClr val="tx1"/>
          </a:solidFill>
          <a:latin typeface="Arial" panose="02080604020202020204" pitchFamily="34" charset="0"/>
          <a:ea typeface="宋体" pitchFamily="2" charset="-122"/>
        </a:defRPr>
      </a:lvl7pPr>
      <a:lvl8pPr marL="1371600" algn="l" rtl="0" fontAlgn="base">
        <a:spcBef>
          <a:spcPct val="0"/>
        </a:spcBef>
        <a:spcAft>
          <a:spcPct val="0"/>
        </a:spcAft>
        <a:defRPr sz="3600">
          <a:solidFill>
            <a:schemeClr val="tx1"/>
          </a:solidFill>
          <a:latin typeface="Arial" panose="02080604020202020204" pitchFamily="34" charset="0"/>
          <a:ea typeface="宋体" pitchFamily="2" charset="-122"/>
        </a:defRPr>
      </a:lvl8pPr>
      <a:lvl9pPr marL="1828800" algn="l" rtl="0" fontAlgn="base">
        <a:spcBef>
          <a:spcPct val="0"/>
        </a:spcBef>
        <a:spcAft>
          <a:spcPct val="0"/>
        </a:spcAft>
        <a:defRPr sz="3600">
          <a:solidFill>
            <a:schemeClr val="tx1"/>
          </a:solidFill>
          <a:latin typeface="Arial" panose="02080604020202020204" pitchFamily="34" charset="0"/>
          <a:ea typeface="宋体"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标题 1"/>
          <p:cNvSpPr>
            <a:spLocks noGrp="true"/>
          </p:cNvSpPr>
          <p:nvPr>
            <p:ph type="ctrTitle"/>
          </p:nvPr>
        </p:nvSpPr>
        <p:spPr>
          <a:xfrm>
            <a:off x="623888" y="1196975"/>
            <a:ext cx="10944225" cy="1082675"/>
          </a:xfrm>
          <a:ln/>
        </p:spPr>
        <p:txBody>
          <a:bodyPr anchor="ctr" anchorCtr="false"/>
          <a:p>
            <a:pPr/>
            <a:br>
              <a:rPr lang="zh-CN" altLang="en-US" sz="3200" kern="1200">
                <a:latin typeface="方正小标宋简体" panose="02000000000000000000" charset="-122"/>
                <a:ea typeface="方正小标宋简体" panose="02000000000000000000" charset="-122"/>
                <a:cs typeface="+mj-cs"/>
              </a:rPr>
            </a:br>
            <a:br>
              <a:rPr lang="zh-CN" altLang="en-US" sz="3200" kern="1200">
                <a:latin typeface="方正小标宋简体" panose="02000000000000000000" charset="-122"/>
                <a:ea typeface="方正小标宋简体" panose="02000000000000000000" charset="-122"/>
                <a:cs typeface="+mj-cs"/>
              </a:rPr>
            </a:br>
            <a:r>
              <a:rPr lang="zh-CN" altLang="en-US" sz="3200" kern="1200">
                <a:latin typeface="方正小标宋简体" panose="02000000000000000000" charset="-122"/>
                <a:ea typeface="方正小标宋简体" panose="02000000000000000000" charset="-122"/>
                <a:cs typeface="+mj-cs"/>
              </a:rPr>
              <a:t>长治市市场监督管理局</a:t>
            </a:r>
            <a:br>
              <a:rPr lang="zh-CN" altLang="en-US" sz="3200" kern="1200">
                <a:latin typeface="方正小标宋简体" panose="02000000000000000000" charset="-122"/>
                <a:ea typeface="方正小标宋简体" panose="02000000000000000000" charset="-122"/>
                <a:cs typeface="+mj-cs"/>
              </a:rPr>
            </a:br>
            <a:r>
              <a:rPr lang="zh-CN" altLang="en-US" sz="3200" kern="1200">
                <a:latin typeface="方正小标宋简体" panose="02000000000000000000" charset="-122"/>
                <a:ea typeface="方正小标宋简体" panose="02000000000000000000" charset="-122"/>
                <a:cs typeface="+mj-cs"/>
              </a:rPr>
              <a:t>企业信息公示监督检查容错机制（试行）</a:t>
            </a:r>
            <a:endParaRPr lang="zh-CN" altLang="en-US" sz="3200" kern="1200">
              <a:latin typeface="方正小标宋简体" panose="02000000000000000000" charset="-122"/>
              <a:ea typeface="方正小标宋简体" panose="02000000000000000000" charset="-122"/>
              <a:cs typeface="+mj-cs"/>
            </a:endParaRPr>
          </a:p>
        </p:txBody>
      </p:sp>
      <p:sp>
        <p:nvSpPr>
          <p:cNvPr id="3" name="副标题 2"/>
          <p:cNvSpPr>
            <a:spLocks noGrp="true"/>
          </p:cNvSpPr>
          <p:nvPr>
            <p:ph type="subTitle" idx="1"/>
          </p:nvPr>
        </p:nvSpPr>
        <p:spPr/>
        <p:txBody>
          <a:bodyPr/>
          <a:p>
            <a:pPr fontAlgn="base"/>
            <a:endParaRPr lang="en-US" altLang="zh-CN" strike="noStrike" noProof="1"/>
          </a:p>
          <a:p>
            <a:pPr fontAlgn="base"/>
            <a:r>
              <a:rPr lang="en-US" altLang="zh-CN" sz="4400" strike="noStrike" noProof="1">
                <a:latin typeface="华文琥珀" panose="02010800040101010101" charset="-122"/>
                <a:ea typeface="华文琥珀" panose="02010800040101010101" charset="-122"/>
              </a:rPr>
              <a:t>政策解读</a:t>
            </a:r>
            <a:endParaRPr lang="en-US" altLang="zh-CN" sz="4400" strike="noStrike" noProof="1">
              <a:latin typeface="华文琥珀" panose="02010800040101010101" charset="-122"/>
              <a:ea typeface="华文琥珀" panose="02010800040101010101" charset="-122"/>
            </a:endParaRPr>
          </a:p>
          <a:p>
            <a:pPr fontAlgn="base"/>
            <a:endParaRPr lang="en-US" altLang="zh-CN" strike="noStrike" noProof="1"/>
          </a:p>
          <a:p>
            <a:pPr fontAlgn="base"/>
            <a:endParaRPr lang="en-US" altLang="zh-CN" strike="noStrike" noProof="1">
              <a:solidFill>
                <a:schemeClr val="tx1"/>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endParaRPr>
          </a:p>
          <a:p>
            <a:pPr fontAlgn="base"/>
            <a:r>
              <a:rPr lang="zh-CN" altLang="en-US"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sym typeface="+mn-ea"/>
              </a:rPr>
              <a:t>长治市市场监督管理局</a:t>
            </a:r>
            <a:endParaRPr lang="zh-CN" altLang="en-US"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endParaRPr>
          </a:p>
          <a:p>
            <a:pPr fontAlgn="base"/>
            <a:r>
              <a:rPr lang="en-US" altLang="zh-CN"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rPr>
              <a:t>2025</a:t>
            </a:r>
            <a:r>
              <a:rPr lang="zh-CN" altLang="en-US"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rPr>
              <a:t>年</a:t>
            </a:r>
            <a:r>
              <a:rPr lang="en-US" altLang="zh-CN"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rPr>
              <a:t>6</a:t>
            </a:r>
            <a:r>
              <a:rPr lang="zh-CN" altLang="en-US"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rPr>
              <a:t>月</a:t>
            </a:r>
            <a:r>
              <a:rPr lang="en-US" altLang="zh-CN"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rPr>
              <a:t>20</a:t>
            </a:r>
            <a:r>
              <a:rPr lang="zh-CN" altLang="en-US"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rPr>
              <a:t>日发布</a:t>
            </a:r>
            <a:endParaRPr lang="zh-CN" altLang="en-US"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endParaRPr>
          </a:p>
          <a:p>
            <a:pPr fontAlgn="base"/>
            <a:endParaRPr lang="zh-CN" altLang="en-US" sz="2000" strike="noStrike" noProof="1">
              <a:solidFill>
                <a:srgbClr val="FF0000"/>
              </a:solidFill>
              <a:effectLst>
                <a:outerShdw blurRad="38100" dist="19050" dir="2700000" algn="tl" rotWithShape="0">
                  <a:schemeClr val="dk1">
                    <a:alpha val="40000"/>
                  </a:schemeClr>
                </a:outerShdw>
              </a:effectLst>
              <a:latin typeface="方正黑体_GBK" panose="02000000000000000000" charset="-122"/>
              <a:ea typeface="方正黑体_GBK" panose="02000000000000000000" charset="-122"/>
              <a:cs typeface="方正黑体_GBK" panose="02000000000000000000" charset="-122"/>
            </a:endParaRPr>
          </a:p>
        </p:txBody>
      </p:sp>
      <p:pic>
        <p:nvPicPr>
          <p:cNvPr id="7171" name="图片 6"/>
          <p:cNvPicPr>
            <a:picLocks noChangeAspect="true"/>
          </p:cNvPicPr>
          <p:nvPr/>
        </p:nvPicPr>
        <p:blipFill>
          <a:blip r:embed="rId1">
            <a:clrChange>
              <a:clrFrom>
                <a:srgbClr val="FFFFFF"/>
              </a:clrFrom>
              <a:clrTo>
                <a:srgbClr val="FFFFFF">
                  <a:alpha val="0"/>
                </a:srgbClr>
              </a:clrTo>
            </a:clrChange>
          </a:blip>
          <a:stretch>
            <a:fillRect/>
          </a:stretch>
        </p:blipFill>
        <p:spPr>
          <a:xfrm>
            <a:off x="10990263" y="336550"/>
            <a:ext cx="931862" cy="987425"/>
          </a:xfrm>
          <a:prstGeom prst="rect">
            <a:avLst/>
          </a:prstGeom>
          <a:noFill/>
          <a:ln w="9525">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标题 1"/>
          <p:cNvSpPr>
            <a:spLocks noGrp="true"/>
          </p:cNvSpPr>
          <p:nvPr>
            <p:ph type="title"/>
          </p:nvPr>
        </p:nvSpPr>
        <p:spPr>
          <a:xfrm>
            <a:off x="1851025" y="1076325"/>
            <a:ext cx="6497638" cy="582613"/>
          </a:xfrm>
          <a:ln/>
        </p:spPr>
        <p:txBody>
          <a:bodyPr anchor="ctr" anchorCtr="false"/>
          <a:p>
            <a:r>
              <a:rPr lang="zh-CN" altLang="en-US">
                <a:solidFill>
                  <a:srgbClr val="FF0000"/>
                </a:solidFill>
                <a:latin typeface="华文隶书" panose="02010800040101010101" charset="-122"/>
                <a:ea typeface="华文隶书" panose="02010800040101010101" charset="-122"/>
              </a:rPr>
              <a:t> 政策背景与目的</a:t>
            </a:r>
            <a:endParaRPr lang="zh-CN" altLang="en-US">
              <a:solidFill>
                <a:srgbClr val="FF0000"/>
              </a:solidFill>
              <a:latin typeface="华文隶书" panose="02010800040101010101" charset="-122"/>
              <a:ea typeface="华文隶书" panose="02010800040101010101" charset="-122"/>
            </a:endParaRPr>
          </a:p>
        </p:txBody>
      </p:sp>
      <p:pic>
        <p:nvPicPr>
          <p:cNvPr id="8194"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8195" name="标题 1"/>
          <p:cNvSpPr>
            <a:spLocks noGrp="true"/>
          </p:cNvSpPr>
          <p:nvPr/>
        </p:nvSpPr>
        <p:spPr>
          <a:xfrm>
            <a:off x="736600" y="317500"/>
            <a:ext cx="10972800" cy="582613"/>
          </a:xfrm>
          <a:prstGeom prst="rect">
            <a:avLst/>
          </a:prstGeom>
          <a:noFill/>
          <a:ln w="9525">
            <a:noFill/>
          </a:ln>
        </p:spPr>
        <p:txBody>
          <a:bodyPr anchor="ctr" anchorCtr="false"/>
          <a:p>
            <a:pPr algn="ctr" fontAlgn="base">
              <a:spcBef>
                <a:spcPct val="0"/>
              </a:spcBef>
              <a:spcAft>
                <a:spcPct val="0"/>
              </a:spcAft>
            </a:pPr>
            <a:r>
              <a:rPr lang="zh-CN" altLang="en-US" sz="2400">
                <a:latin typeface="华文隶书" panose="02010800040101010101" charset="-122"/>
                <a:ea typeface="华文隶书" panose="02010800040101010101" charset="-122"/>
              </a:rPr>
              <a:t>优化营商环境，助力企业信用合规</a:t>
            </a:r>
            <a:endParaRPr lang="zh-CN" altLang="en-US" sz="2400">
              <a:latin typeface="华文隶书" panose="02010800040101010101" charset="-122"/>
              <a:ea typeface="华文隶书" panose="02010800040101010101" charset="-122"/>
            </a:endParaRPr>
          </a:p>
        </p:txBody>
      </p:sp>
      <p:sp>
        <p:nvSpPr>
          <p:cNvPr id="8196" name="文本框 3"/>
          <p:cNvSpPr txBox="true"/>
          <p:nvPr/>
        </p:nvSpPr>
        <p:spPr>
          <a:xfrm>
            <a:off x="1982788" y="1998663"/>
            <a:ext cx="8734425" cy="1568450"/>
          </a:xfrm>
          <a:prstGeom prst="rect">
            <a:avLst/>
          </a:prstGeom>
          <a:solidFill>
            <a:srgbClr val="D6EBFF"/>
          </a:solidFill>
          <a:ln w="9525">
            <a:noFill/>
          </a:ln>
        </p:spPr>
        <p:txBody>
          <a:bodyPr wrap="square" anchor="t" anchorCtr="false">
            <a:spAutoFit/>
          </a:bodyPr>
          <a:p>
            <a:pPr algn="just"/>
            <a:r>
              <a:rPr lang="en-US" altLang="zh-CN" sz="2400">
                <a:latin typeface="方正黑体_GBK" panose="02000000000000000000" charset="-122"/>
                <a:ea typeface="方正黑体_GBK" panose="02000000000000000000" charset="-122"/>
              </a:rPr>
              <a:t>- </a:t>
            </a:r>
            <a:r>
              <a:rPr lang="zh-CN" altLang="en-US" sz="2400">
                <a:latin typeface="方正黑体_GBK" panose="02000000000000000000" charset="-122"/>
                <a:ea typeface="方正黑体_GBK" panose="02000000000000000000" charset="-122"/>
              </a:rPr>
              <a:t>落实国家、省优化营商环境的政策要求；</a:t>
            </a:r>
            <a:endParaRPr lang="zh-CN" altLang="en-US" sz="2400">
              <a:latin typeface="方正黑体_GBK" panose="02000000000000000000" charset="-122"/>
              <a:ea typeface="方正黑体_GBK" panose="02000000000000000000" charset="-122"/>
            </a:endParaRPr>
          </a:p>
          <a:p>
            <a:pPr algn="just"/>
            <a:r>
              <a:rPr lang="zh-CN" altLang="en-US" sz="2400">
                <a:latin typeface="方正黑体_GBK" panose="02000000000000000000" charset="-122"/>
                <a:ea typeface="方正黑体_GBK" panose="02000000000000000000" charset="-122"/>
              </a:rPr>
              <a:t>- 全省市场监管系统深化信用提升助力经营主体高质量发展三年行动工作；</a:t>
            </a:r>
            <a:endParaRPr lang="zh-CN" altLang="en-US" sz="2400">
              <a:latin typeface="方正黑体_GBK" panose="02000000000000000000" charset="-122"/>
              <a:ea typeface="方正黑体_GBK" panose="02000000000000000000" charset="-122"/>
            </a:endParaRPr>
          </a:p>
          <a:p>
            <a:pPr algn="just"/>
            <a:r>
              <a:rPr lang="zh-CN" altLang="en-US" sz="2400">
                <a:latin typeface="方正黑体_GBK" panose="02000000000000000000" charset="-122"/>
                <a:ea typeface="方正黑体_GBK" panose="02000000000000000000" charset="-122"/>
              </a:rPr>
              <a:t>- 减轻企业负担，提升信用合规能力</a:t>
            </a:r>
            <a:r>
              <a:rPr lang="zh-CN" altLang="en-US" sz="2400">
                <a:latin typeface="Arial" panose="02080604020202020204" pitchFamily="34" charset="0"/>
                <a:ea typeface="+mn-ea"/>
              </a:rPr>
              <a:t>。</a:t>
            </a:r>
            <a:endParaRPr lang="zh-CN" altLang="en-US" sz="2400">
              <a:latin typeface="Arial" panose="02080604020202020204" pitchFamily="34" charset="0"/>
              <a:ea typeface="+mn-ea"/>
            </a:endParaRPr>
          </a:p>
        </p:txBody>
      </p:sp>
      <p:sp>
        <p:nvSpPr>
          <p:cNvPr id="8197" name="文本框 5"/>
          <p:cNvSpPr txBox="true"/>
          <p:nvPr/>
        </p:nvSpPr>
        <p:spPr>
          <a:xfrm>
            <a:off x="1003300" y="2305050"/>
            <a:ext cx="592138" cy="954088"/>
          </a:xfrm>
          <a:prstGeom prst="rect">
            <a:avLst/>
          </a:prstGeom>
          <a:gradFill rotWithShape="true">
            <a:gsLst>
              <a:gs pos="0">
                <a:srgbClr val="FECF40"/>
              </a:gs>
              <a:gs pos="100000">
                <a:srgbClr val="846C21"/>
              </a:gs>
            </a:gsLst>
            <a:lin ang="5400000"/>
            <a:tileRect/>
          </a:gradFill>
          <a:ln w="9525">
            <a:noFill/>
          </a:ln>
        </p:spPr>
        <p:txBody>
          <a:bodyPr wrap="square" anchor="t" anchorCtr="false">
            <a:spAutoFit/>
          </a:bodyPr>
          <a:p>
            <a:r>
              <a:rPr lang="zh-CN" altLang="en-US" sz="2800">
                <a:latin typeface="Arial" panose="02080604020202020204" pitchFamily="34" charset="0"/>
                <a:ea typeface="+mn-ea"/>
              </a:rPr>
              <a:t>背景</a:t>
            </a:r>
            <a:endParaRPr lang="zh-CN" altLang="en-US" sz="2800">
              <a:latin typeface="Arial" panose="02080604020202020204" pitchFamily="34" charset="0"/>
              <a:ea typeface="+mn-ea"/>
            </a:endParaRPr>
          </a:p>
        </p:txBody>
      </p:sp>
      <p:sp>
        <p:nvSpPr>
          <p:cNvPr id="8198" name="文本框 6"/>
          <p:cNvSpPr txBox="true"/>
          <p:nvPr/>
        </p:nvSpPr>
        <p:spPr>
          <a:xfrm>
            <a:off x="1003300" y="3990975"/>
            <a:ext cx="592138" cy="952500"/>
          </a:xfrm>
          <a:prstGeom prst="rect">
            <a:avLst/>
          </a:prstGeom>
          <a:gradFill rotWithShape="true">
            <a:gsLst>
              <a:gs pos="0">
                <a:srgbClr val="FECF40"/>
              </a:gs>
              <a:gs pos="100000">
                <a:srgbClr val="846C21"/>
              </a:gs>
            </a:gsLst>
            <a:lin ang="5400000"/>
            <a:tileRect/>
          </a:gradFill>
          <a:ln w="9525">
            <a:noFill/>
          </a:ln>
        </p:spPr>
        <p:txBody>
          <a:bodyPr wrap="square" anchor="t" anchorCtr="false">
            <a:spAutoFit/>
          </a:bodyPr>
          <a:p>
            <a:r>
              <a:rPr lang="zh-CN" altLang="en-US" sz="2800">
                <a:latin typeface="Arial" panose="02080604020202020204" pitchFamily="34" charset="0"/>
                <a:ea typeface="+mn-ea"/>
              </a:rPr>
              <a:t>目的</a:t>
            </a:r>
            <a:endParaRPr lang="zh-CN" altLang="en-US" sz="2800">
              <a:latin typeface="Arial" panose="02080604020202020204" pitchFamily="34" charset="0"/>
              <a:ea typeface="+mn-ea"/>
            </a:endParaRPr>
          </a:p>
        </p:txBody>
      </p:sp>
      <p:sp>
        <p:nvSpPr>
          <p:cNvPr id="8199" name="文本框 7"/>
          <p:cNvSpPr txBox="true"/>
          <p:nvPr/>
        </p:nvSpPr>
        <p:spPr>
          <a:xfrm>
            <a:off x="1971675" y="3803650"/>
            <a:ext cx="8734425" cy="1568450"/>
          </a:xfrm>
          <a:prstGeom prst="rect">
            <a:avLst/>
          </a:prstGeom>
          <a:solidFill>
            <a:srgbClr val="D6EBFF"/>
          </a:solidFill>
          <a:ln w="9525">
            <a:noFill/>
          </a:ln>
        </p:spPr>
        <p:txBody>
          <a:bodyPr wrap="square" anchor="t" anchorCtr="false">
            <a:spAutoFit/>
          </a:bodyPr>
          <a:p>
            <a:pPr algn="just">
              <a:buSzTx/>
              <a:buNone/>
            </a:pPr>
            <a:r>
              <a:rPr lang="en-US" altLang="zh-CN" sz="2400">
                <a:latin typeface="方正黑体_GBK" panose="02000000000000000000" charset="-122"/>
                <a:ea typeface="方正黑体_GBK" panose="02000000000000000000" charset="-122"/>
              </a:rPr>
              <a:t>-《中华人民共和国行政处罚法》《中华人民共和国市场主体登记管理条例》《企业信息公示暂行条例》《全省市场监管系统深化信用提升助力经营主体高质量发展三年行动工作方案（2024-2026）》等</a:t>
            </a:r>
            <a:r>
              <a:rPr lang="zh-CN" altLang="en-US" sz="2400">
                <a:latin typeface="方正黑体_GBK" panose="02000000000000000000" charset="-122"/>
                <a:ea typeface="方正黑体_GBK" panose="02000000000000000000" charset="-122"/>
              </a:rPr>
              <a:t>。</a:t>
            </a:r>
            <a:endParaRPr lang="zh-CN" altLang="en-US" sz="2400">
              <a:latin typeface="方正黑体_GBK" panose="02000000000000000000" charset="-122"/>
              <a:ea typeface="方正黑体_GBK" panose="02000000000000000000"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标题 1"/>
          <p:cNvSpPr>
            <a:spLocks noGrp="true"/>
          </p:cNvSpPr>
          <p:nvPr>
            <p:ph type="title"/>
          </p:nvPr>
        </p:nvSpPr>
        <p:spPr>
          <a:ln/>
        </p:spPr>
        <p:txBody>
          <a:bodyPr anchor="ctr" anchorCtr="false"/>
          <a:p>
            <a:pPr algn="ctr"/>
            <a:r>
              <a:rPr lang="zh-CN" altLang="en-US" sz="2400">
                <a:latin typeface="华文隶书" panose="02010800040101010101" charset="-122"/>
                <a:ea typeface="华文隶书" panose="02010800040101010101" charset="-122"/>
              </a:rPr>
              <a:t>优化营商环境，助力企业信用合规</a:t>
            </a:r>
            <a:endParaRPr lang="zh-CN" altLang="en-US" sz="2400">
              <a:latin typeface="华文隶书" panose="02010800040101010101" charset="-122"/>
              <a:ea typeface="华文隶书" panose="02010800040101010101" charset="-122"/>
            </a:endParaRPr>
          </a:p>
        </p:txBody>
      </p:sp>
      <p:pic>
        <p:nvPicPr>
          <p:cNvPr id="9218"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9219" name="标题 1"/>
          <p:cNvSpPr>
            <a:spLocks noGrp="true"/>
          </p:cNvSpPr>
          <p:nvPr/>
        </p:nvSpPr>
        <p:spPr>
          <a:xfrm>
            <a:off x="1851025" y="1076325"/>
            <a:ext cx="6497638" cy="582613"/>
          </a:xfrm>
          <a:prstGeom prst="rect">
            <a:avLst/>
          </a:prstGeom>
          <a:noFill/>
          <a:ln w="9525">
            <a:noFill/>
          </a:ln>
        </p:spPr>
        <p:txBody>
          <a:bodyPr anchor="ctr" anchorCtr="false"/>
          <a:p>
            <a:pPr fontAlgn="base">
              <a:spcBef>
                <a:spcPct val="0"/>
              </a:spcBef>
              <a:spcAft>
                <a:spcPct val="0"/>
              </a:spcAft>
            </a:pPr>
            <a:r>
              <a:rPr lang="zh-CN" altLang="en-US" sz="3600">
                <a:latin typeface="Arial" panose="02080604020202020204" pitchFamily="34" charset="0"/>
                <a:ea typeface="+mn-ea"/>
                <a:cs typeface="宋体" charset="0"/>
              </a:rPr>
              <a:t> </a:t>
            </a:r>
            <a:r>
              <a:rPr lang="zh-CN" altLang="en-US" sz="3600">
                <a:solidFill>
                  <a:srgbClr val="FF0000"/>
                </a:solidFill>
                <a:latin typeface="华文隶书" panose="02010800040101010101" charset="-122"/>
                <a:ea typeface="华文隶书" panose="02010800040101010101" charset="-122"/>
              </a:rPr>
              <a:t>适用范围与基本原则</a:t>
            </a:r>
            <a:endParaRPr lang="zh-CN" altLang="en-US" sz="3600">
              <a:solidFill>
                <a:srgbClr val="FF0000"/>
              </a:solidFill>
              <a:latin typeface="华文隶书" panose="02010800040101010101" charset="-122"/>
              <a:ea typeface="华文隶书" panose="02010800040101010101" charset="-122"/>
            </a:endParaRPr>
          </a:p>
        </p:txBody>
      </p:sp>
      <p:sp>
        <p:nvSpPr>
          <p:cNvPr id="9220" name="文本框 6"/>
          <p:cNvSpPr txBox="true"/>
          <p:nvPr/>
        </p:nvSpPr>
        <p:spPr>
          <a:xfrm>
            <a:off x="2249488" y="2424113"/>
            <a:ext cx="8447087" cy="460375"/>
          </a:xfrm>
          <a:prstGeom prst="rect">
            <a:avLst/>
          </a:prstGeom>
          <a:solidFill>
            <a:srgbClr val="D6EBFF"/>
          </a:solidFill>
          <a:ln w="9525">
            <a:noFill/>
          </a:ln>
        </p:spPr>
        <p:txBody>
          <a:bodyPr wrap="square" anchor="t" anchorCtr="false">
            <a:spAutoFit/>
          </a:bodyPr>
          <a:p>
            <a:r>
              <a:rPr lang="zh-CN" altLang="en-US" sz="2400">
                <a:latin typeface="方正黑体_GBK" panose="02000000000000000000" charset="-122"/>
                <a:ea typeface="方正黑体_GBK" panose="02000000000000000000" charset="-122"/>
              </a:rPr>
              <a:t>长治市各类企业通过国家企业信用信息公示系统公示的信息</a:t>
            </a:r>
            <a:endParaRPr lang="zh-CN" altLang="en-US" sz="2400">
              <a:latin typeface="方正黑体_GBK" panose="02000000000000000000" charset="-122"/>
              <a:ea typeface="方正黑体_GBK" panose="02000000000000000000" charset="-122"/>
            </a:endParaRPr>
          </a:p>
        </p:txBody>
      </p:sp>
      <p:sp>
        <p:nvSpPr>
          <p:cNvPr id="9221" name="文本框 7"/>
          <p:cNvSpPr txBox="true"/>
          <p:nvPr/>
        </p:nvSpPr>
        <p:spPr>
          <a:xfrm>
            <a:off x="2249488" y="3346450"/>
            <a:ext cx="7989887" cy="1200150"/>
          </a:xfrm>
          <a:prstGeom prst="rect">
            <a:avLst/>
          </a:prstGeom>
          <a:solidFill>
            <a:srgbClr val="D6EBFF"/>
          </a:solidFill>
          <a:ln w="9525">
            <a:noFill/>
          </a:ln>
        </p:spPr>
        <p:txBody>
          <a:bodyPr wrap="square" anchor="t" anchorCtr="false">
            <a:spAutoFit/>
          </a:bodyPr>
          <a:p>
            <a:r>
              <a:rPr lang="zh-CN" altLang="en-US" sz="2400">
                <a:latin typeface="方正黑体_GBK" panose="02000000000000000000" charset="-122"/>
                <a:ea typeface="方正黑体_GBK" panose="02000000000000000000" charset="-122"/>
              </a:rPr>
              <a:t>- 教育为主：以指导代替惩戒，引导企业自纠；</a:t>
            </a:r>
            <a:endParaRPr lang="zh-CN" altLang="en-US" sz="2400">
              <a:latin typeface="方正黑体_GBK" panose="02000000000000000000" charset="-122"/>
              <a:ea typeface="方正黑体_GBK" panose="02000000000000000000" charset="-122"/>
            </a:endParaRPr>
          </a:p>
          <a:p>
            <a:r>
              <a:rPr lang="zh-CN" altLang="en-US" sz="2400">
                <a:latin typeface="方正黑体_GBK" panose="02000000000000000000" charset="-122"/>
                <a:ea typeface="方正黑体_GBK" panose="02000000000000000000" charset="-122"/>
              </a:rPr>
              <a:t>- 过罚相当：根据违法情节合理确定惩戒幅度；</a:t>
            </a:r>
            <a:endParaRPr lang="zh-CN" altLang="en-US" sz="2400">
              <a:latin typeface="方正黑体_GBK" panose="02000000000000000000" charset="-122"/>
              <a:ea typeface="方正黑体_GBK" panose="02000000000000000000" charset="-122"/>
            </a:endParaRPr>
          </a:p>
          <a:p>
            <a:r>
              <a:rPr lang="zh-CN" altLang="en-US" sz="2400">
                <a:latin typeface="方正黑体_GBK" panose="02000000000000000000" charset="-122"/>
                <a:ea typeface="方正黑体_GBK" panose="02000000000000000000" charset="-122"/>
              </a:rPr>
              <a:t>- 公平公正：处理结果公开透明。</a:t>
            </a:r>
            <a:endParaRPr lang="zh-CN" altLang="en-US" sz="2400">
              <a:latin typeface="方正黑体_GBK" panose="02000000000000000000" charset="-122"/>
              <a:ea typeface="方正黑体_GBK" panose="02000000000000000000" charset="-122"/>
            </a:endParaRPr>
          </a:p>
        </p:txBody>
      </p:sp>
      <p:sp>
        <p:nvSpPr>
          <p:cNvPr id="9222" name="文本框 8"/>
          <p:cNvSpPr txBox="true"/>
          <p:nvPr/>
        </p:nvSpPr>
        <p:spPr>
          <a:xfrm>
            <a:off x="1066800" y="3463925"/>
            <a:ext cx="901700" cy="830263"/>
          </a:xfrm>
          <a:prstGeom prst="rect">
            <a:avLst/>
          </a:prstGeom>
          <a:noFill/>
          <a:ln w="9525">
            <a:noFill/>
          </a:ln>
        </p:spPr>
        <p:txBody>
          <a:bodyPr wrap="square" anchor="t" anchorCtr="false">
            <a:spAutoFit/>
          </a:bodyPr>
          <a:p>
            <a:r>
              <a:rPr lang="zh-CN" altLang="en-US" sz="2400">
                <a:latin typeface="方正黑体_GBK" panose="02000000000000000000" charset="-122"/>
                <a:ea typeface="方正黑体_GBK" panose="02000000000000000000" charset="-122"/>
              </a:rPr>
              <a:t>基本</a:t>
            </a:r>
            <a:endParaRPr lang="zh-CN" altLang="en-US" sz="2400">
              <a:latin typeface="方正黑体_GBK" panose="02000000000000000000" charset="-122"/>
              <a:ea typeface="方正黑体_GBK" panose="02000000000000000000" charset="-122"/>
            </a:endParaRPr>
          </a:p>
          <a:p>
            <a:r>
              <a:rPr lang="zh-CN" altLang="en-US" sz="2400">
                <a:latin typeface="方正黑体_GBK" panose="02000000000000000000" charset="-122"/>
                <a:ea typeface="方正黑体_GBK" panose="02000000000000000000" charset="-122"/>
              </a:rPr>
              <a:t>原则</a:t>
            </a:r>
            <a:endParaRPr lang="zh-CN" altLang="en-US" sz="2400">
              <a:latin typeface="方正黑体_GBK" panose="02000000000000000000" charset="-122"/>
              <a:ea typeface="方正黑体_GBK" panose="02000000000000000000" charset="-122"/>
            </a:endParaRPr>
          </a:p>
        </p:txBody>
      </p:sp>
      <p:sp>
        <p:nvSpPr>
          <p:cNvPr id="9223" name="文本框 9"/>
          <p:cNvSpPr txBox="true"/>
          <p:nvPr/>
        </p:nvSpPr>
        <p:spPr>
          <a:xfrm>
            <a:off x="1063625" y="2262188"/>
            <a:ext cx="879475" cy="830262"/>
          </a:xfrm>
          <a:prstGeom prst="rect">
            <a:avLst/>
          </a:prstGeom>
          <a:noFill/>
          <a:ln w="9525">
            <a:noFill/>
          </a:ln>
        </p:spPr>
        <p:txBody>
          <a:bodyPr wrap="square" anchor="t" anchorCtr="false">
            <a:spAutoFit/>
          </a:bodyPr>
          <a:p>
            <a:r>
              <a:rPr lang="zh-CN" altLang="en-US" sz="2400">
                <a:latin typeface="方正黑体_GBK" panose="02000000000000000000" charset="-122"/>
                <a:ea typeface="方正黑体_GBK" panose="02000000000000000000" charset="-122"/>
              </a:rPr>
              <a:t>适用</a:t>
            </a:r>
            <a:endParaRPr lang="zh-CN" altLang="en-US" sz="2400">
              <a:latin typeface="方正黑体_GBK" panose="02000000000000000000" charset="-122"/>
              <a:ea typeface="方正黑体_GBK" panose="02000000000000000000" charset="-122"/>
            </a:endParaRPr>
          </a:p>
          <a:p>
            <a:r>
              <a:rPr lang="zh-CN" altLang="en-US" sz="2400">
                <a:latin typeface="方正黑体_GBK" panose="02000000000000000000" charset="-122"/>
                <a:ea typeface="方正黑体_GBK" panose="02000000000000000000" charset="-122"/>
              </a:rPr>
              <a:t>范围</a:t>
            </a:r>
            <a:endParaRPr lang="zh-CN" altLang="en-US" sz="2400">
              <a:latin typeface="方正黑体_GBK" panose="02000000000000000000" charset="-122"/>
              <a:ea typeface="方正黑体_GBK" panose="02000000000000000000"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241"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10242" name="标题 1"/>
          <p:cNvSpPr>
            <a:spLocks noGrp="true"/>
          </p:cNvSpPr>
          <p:nvPr/>
        </p:nvSpPr>
        <p:spPr>
          <a:xfrm>
            <a:off x="736600" y="317500"/>
            <a:ext cx="10972800" cy="582613"/>
          </a:xfrm>
          <a:prstGeom prst="rect">
            <a:avLst/>
          </a:prstGeom>
          <a:noFill/>
          <a:ln w="9525">
            <a:noFill/>
          </a:ln>
        </p:spPr>
        <p:txBody>
          <a:bodyPr anchor="ctr" anchorCtr="false"/>
          <a:p>
            <a:pPr algn="ctr" fontAlgn="base">
              <a:spcBef>
                <a:spcPct val="0"/>
              </a:spcBef>
              <a:spcAft>
                <a:spcPct val="0"/>
              </a:spcAft>
            </a:pPr>
            <a:r>
              <a:rPr lang="zh-CN" altLang="en-US" sz="2400">
                <a:latin typeface="华文隶书" panose="02010800040101010101" charset="-122"/>
                <a:ea typeface="华文隶书" panose="02010800040101010101" charset="-122"/>
              </a:rPr>
              <a:t>优化营商环境，助力企业信用合规</a:t>
            </a:r>
            <a:endParaRPr lang="zh-CN" altLang="en-US" sz="2400">
              <a:latin typeface="华文隶书" panose="02010800040101010101" charset="-122"/>
              <a:ea typeface="华文隶书" panose="02010800040101010101" charset="-122"/>
            </a:endParaRPr>
          </a:p>
        </p:txBody>
      </p:sp>
      <p:sp>
        <p:nvSpPr>
          <p:cNvPr id="10243" name="标题 1"/>
          <p:cNvSpPr>
            <a:spLocks noGrp="true"/>
          </p:cNvSpPr>
          <p:nvPr/>
        </p:nvSpPr>
        <p:spPr>
          <a:xfrm>
            <a:off x="1704975" y="982663"/>
            <a:ext cx="6497638" cy="582612"/>
          </a:xfrm>
          <a:prstGeom prst="rect">
            <a:avLst/>
          </a:prstGeom>
          <a:noFill/>
          <a:ln w="9525">
            <a:noFill/>
          </a:ln>
        </p:spPr>
        <p:txBody>
          <a:bodyPr anchor="ctr" anchorCtr="false"/>
          <a:p>
            <a:pPr fontAlgn="base">
              <a:spcBef>
                <a:spcPct val="0"/>
              </a:spcBef>
              <a:spcAft>
                <a:spcPct val="0"/>
              </a:spcAft>
            </a:pPr>
            <a:r>
              <a:rPr lang="zh-CN" altLang="en-US" sz="3600">
                <a:solidFill>
                  <a:srgbClr val="FF0000"/>
                </a:solidFill>
                <a:latin typeface="华文隶书" panose="02010800040101010101" charset="-122"/>
                <a:ea typeface="华文隶书" panose="02010800040101010101" charset="-122"/>
              </a:rPr>
              <a:t> </a:t>
            </a:r>
            <a:r>
              <a:rPr lang="zh-CN" altLang="en-US" sz="2800">
                <a:solidFill>
                  <a:srgbClr val="FF0000"/>
                </a:solidFill>
                <a:latin typeface="华文隶书" panose="02010800040101010101" charset="-122"/>
                <a:ea typeface="华文隶书" panose="02010800040101010101" charset="-122"/>
              </a:rPr>
              <a:t>容错情形及处理措施</a:t>
            </a:r>
            <a:endParaRPr lang="zh-CN" altLang="en-US" sz="2800">
              <a:solidFill>
                <a:srgbClr val="FF0000"/>
              </a:solidFill>
              <a:latin typeface="华文隶书" panose="02010800040101010101" charset="-122"/>
              <a:ea typeface="华文隶书" panose="02010800040101010101" charset="-122"/>
            </a:endParaRPr>
          </a:p>
        </p:txBody>
      </p:sp>
      <p:sp>
        <p:nvSpPr>
          <p:cNvPr id="10244" name="文本框 6"/>
          <p:cNvSpPr txBox="true"/>
          <p:nvPr/>
        </p:nvSpPr>
        <p:spPr>
          <a:xfrm>
            <a:off x="1514475" y="1593850"/>
            <a:ext cx="9351963" cy="4522788"/>
          </a:xfrm>
          <a:prstGeom prst="rect">
            <a:avLst/>
          </a:prstGeom>
          <a:solidFill>
            <a:srgbClr val="D6EBFF"/>
          </a:solidFill>
          <a:ln w="9525">
            <a:noFill/>
          </a:ln>
        </p:spPr>
        <p:txBody>
          <a:bodyPr wrap="square" anchor="t" anchorCtr="false">
            <a:spAutoFit/>
          </a:bodyPr>
          <a:p>
            <a:r>
              <a:rPr lang="en-US" altLang="zh-CN">
                <a:latin typeface="方正黑体_GBK" panose="02000000000000000000" charset="-122"/>
                <a:ea typeface="方正黑体_GBK" panose="02000000000000000000" charset="-122"/>
              </a:rPr>
              <a:t>- </a:t>
            </a:r>
            <a:r>
              <a:rPr lang="zh-CN" altLang="en-US">
                <a:latin typeface="方正黑体_GBK" panose="02000000000000000000" charset="-122"/>
                <a:ea typeface="方正黑体_GBK" panose="02000000000000000000" charset="-122"/>
              </a:rPr>
              <a:t>情形一：信息填报错误但及时改正。</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描述：年报中一般状态信息错误（如联系方式），及时改正且无不良影响。</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处理：不予列异，责令改正。</a:t>
            </a:r>
            <a:endParaRPr lang="zh-CN" altLang="en-US">
              <a:latin typeface="方正黑体_GBK" panose="02000000000000000000" charset="-122"/>
              <a:ea typeface="方正黑体_GBK" panose="02000000000000000000" charset="-122"/>
            </a:endParaRPr>
          </a:p>
          <a:p>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情形二：分支机构财务数据特殊情况。</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描述：非独立核算分支机构财务数据为0，提供上级证明。</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处理：不认定造假，不予列异，备案证明。</a:t>
            </a:r>
            <a:endParaRPr lang="zh-CN" altLang="en-US">
              <a:latin typeface="方正黑体_GBK" panose="02000000000000000000" charset="-122"/>
              <a:ea typeface="方正黑体_GBK" panose="02000000000000000000" charset="-122"/>
            </a:endParaRPr>
          </a:p>
          <a:p>
            <a:endParaRPr lang="zh-CN" altLang="en-US">
              <a:latin typeface="方正黑体_GBK" panose="02000000000000000000" charset="-122"/>
              <a:ea typeface="方正黑体_GBK" panose="02000000000000000000" charset="-122"/>
            </a:endParaRPr>
          </a:p>
          <a:p>
            <a:r>
              <a:rPr lang="en-US" altLang="zh-CN">
                <a:latin typeface="方正黑体_GBK" panose="02000000000000000000" charset="-122"/>
                <a:ea typeface="方正黑体_GBK" panose="02000000000000000000" charset="-122"/>
              </a:rPr>
              <a:t>- </a:t>
            </a:r>
            <a:r>
              <a:rPr lang="zh-CN" altLang="en-US">
                <a:latin typeface="方正黑体_GBK" panose="02000000000000000000" charset="-122"/>
                <a:ea typeface="方正黑体_GBK" panose="02000000000000000000" charset="-122"/>
              </a:rPr>
              <a:t>情形三：</a:t>
            </a:r>
            <a:r>
              <a:rPr lang="zh-CN" altLang="zh-CN">
                <a:latin typeface="方正黑体_GBK" panose="02000000000000000000" charset="-122"/>
                <a:ea typeface="方正黑体_GBK" panose="02000000000000000000" charset="-122"/>
              </a:rPr>
              <a:t>财务信息公示明显错误但无主观故意。</a:t>
            </a:r>
            <a:endParaRPr lang="zh-CN" altLang="zh-CN">
              <a:latin typeface="方正黑体_GBK" panose="02000000000000000000" charset="-122"/>
              <a:ea typeface="方正黑体_GBK" panose="02000000000000000000" charset="-122"/>
            </a:endParaRPr>
          </a:p>
          <a:p>
            <a:r>
              <a:rPr lang="en-US" altLang="zh-CN">
                <a:latin typeface="方正黑体_GBK" panose="02000000000000000000" charset="-122"/>
                <a:ea typeface="方正黑体_GBK" panose="02000000000000000000" charset="-122"/>
              </a:rPr>
              <a:t>- </a:t>
            </a:r>
            <a:r>
              <a:rPr lang="zh-CN" altLang="zh-CN">
                <a:latin typeface="方正黑体_GBK" panose="02000000000000000000" charset="-122"/>
                <a:ea typeface="方正黑体_GBK" panose="02000000000000000000" charset="-122"/>
              </a:rPr>
              <a:t>描述：年报公示中财务信息出现小数点、单位等明显错误，无主观故意，未造成不良影响。</a:t>
            </a:r>
            <a:endParaRPr lang="zh-CN" altLang="zh-CN">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处理：不予列异，书面说明，责令改正。</a:t>
            </a:r>
            <a:endParaRPr lang="zh-CN" altLang="en-US">
              <a:latin typeface="方正黑体_GBK" panose="02000000000000000000" charset="-122"/>
              <a:ea typeface="方正黑体_GBK" panose="02000000000000000000" charset="-122"/>
            </a:endParaRPr>
          </a:p>
          <a:p>
            <a:endParaRPr lang="zh-CN" altLang="en-US">
              <a:latin typeface="方正黑体_GBK" panose="02000000000000000000" charset="-122"/>
              <a:ea typeface="方正黑体_GBK" panose="02000000000000000000" charset="-122"/>
            </a:endParaRPr>
          </a:p>
          <a:p>
            <a:r>
              <a:rPr lang="en-US" altLang="zh-CN">
                <a:latin typeface="方正黑体_GBK" panose="02000000000000000000" charset="-122"/>
                <a:ea typeface="方正黑体_GBK" panose="02000000000000000000" charset="-122"/>
                <a:sym typeface="宋体" charset="0"/>
              </a:rPr>
              <a:t>- </a:t>
            </a:r>
            <a:r>
              <a:rPr lang="zh-CN" altLang="en-US">
                <a:latin typeface="方正黑体_GBK" panose="02000000000000000000" charset="-122"/>
                <a:ea typeface="方正黑体_GBK" panose="02000000000000000000" charset="-122"/>
                <a:sym typeface="宋体" charset="0"/>
              </a:rPr>
              <a:t>情形四：</a:t>
            </a:r>
            <a:r>
              <a:rPr lang="zh-CN" altLang="zh-CN">
                <a:latin typeface="方正黑体_GBK" panose="02000000000000000000" charset="-122"/>
                <a:ea typeface="方正黑体_GBK" panose="02000000000000000000" charset="-122"/>
                <a:sym typeface="宋体" charset="0"/>
              </a:rPr>
              <a:t>大型企业特定信息未公示但及时改正。</a:t>
            </a:r>
            <a:endParaRPr lang="zh-CN" altLang="zh-CN">
              <a:latin typeface="方正黑体_GBK" panose="02000000000000000000" charset="-122"/>
              <a:ea typeface="方正黑体_GBK" panose="02000000000000000000" charset="-122"/>
              <a:sym typeface="宋体" charset="0"/>
            </a:endParaRPr>
          </a:p>
          <a:p>
            <a:r>
              <a:rPr lang="en-US" altLang="zh-CN">
                <a:latin typeface="方正黑体_GBK" panose="02000000000000000000" charset="-122"/>
                <a:ea typeface="方正黑体_GBK" panose="02000000000000000000" charset="-122"/>
                <a:sym typeface="宋体" charset="0"/>
              </a:rPr>
              <a:t>- </a:t>
            </a:r>
            <a:r>
              <a:rPr lang="zh-CN" altLang="zh-CN">
                <a:latin typeface="方正黑体_GBK" panose="02000000000000000000" charset="-122"/>
                <a:ea typeface="方正黑体_GBK" panose="02000000000000000000" charset="-122"/>
                <a:sym typeface="宋体" charset="0"/>
              </a:rPr>
              <a:t>描述：大型企业首次未按照《保障中小企业款项支付条例》公示“逾期尚未支付中小企业</a:t>
            </a:r>
            <a:r>
              <a:rPr lang="en-US" altLang="zh-CN">
                <a:latin typeface="方正黑体_GBK" panose="02000000000000000000" charset="-122"/>
                <a:ea typeface="方正黑体_GBK" panose="02000000000000000000" charset="-122"/>
                <a:sym typeface="宋体" charset="0"/>
              </a:rPr>
              <a:t> </a:t>
            </a:r>
            <a:endParaRPr lang="en-US" altLang="zh-CN">
              <a:latin typeface="方正黑体_GBK" panose="02000000000000000000" charset="-122"/>
              <a:ea typeface="方正黑体_GBK" panose="02000000000000000000" charset="-122"/>
              <a:sym typeface="宋体" charset="0"/>
            </a:endParaRPr>
          </a:p>
          <a:p>
            <a:r>
              <a:rPr lang="en-US" altLang="zh-CN">
                <a:latin typeface="方正黑体_GBK" panose="02000000000000000000" charset="-122"/>
                <a:ea typeface="方正黑体_GBK" panose="02000000000000000000" charset="-122"/>
                <a:sym typeface="宋体" charset="0"/>
              </a:rPr>
              <a:t>             </a:t>
            </a:r>
            <a:r>
              <a:rPr lang="zh-CN" altLang="zh-CN">
                <a:latin typeface="方正黑体_GBK" panose="02000000000000000000" charset="-122"/>
                <a:ea typeface="方正黑体_GBK" panose="02000000000000000000" charset="-122"/>
                <a:sym typeface="宋体" charset="0"/>
              </a:rPr>
              <a:t>款项”信息，认识错误并及时改正，未被投诉举报。</a:t>
            </a:r>
            <a:endParaRPr lang="zh-CN" altLang="zh-CN">
              <a:latin typeface="方正黑体_GBK" panose="02000000000000000000" charset="-122"/>
              <a:ea typeface="方正黑体_GBK" panose="02000000000000000000" charset="-122"/>
              <a:sym typeface="宋体" charset="0"/>
            </a:endParaRPr>
          </a:p>
          <a:p>
            <a:r>
              <a:rPr lang="zh-CN" altLang="en-US">
                <a:latin typeface="方正黑体_GBK" panose="02000000000000000000" charset="-122"/>
                <a:ea typeface="方正黑体_GBK" panose="02000000000000000000" charset="-122"/>
                <a:sym typeface="宋体" charset="0"/>
              </a:rPr>
              <a:t>- 处理：不予列异，责令改正，后续监督。</a:t>
            </a:r>
            <a:endParaRPr lang="zh-CN" altLang="en-US">
              <a:latin typeface="方正黑体_GBK" panose="02000000000000000000" charset="-122"/>
              <a:ea typeface="方正黑体_GBK" panose="02000000000000000000"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265"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11266" name="标题 1"/>
          <p:cNvSpPr>
            <a:spLocks noGrp="true"/>
          </p:cNvSpPr>
          <p:nvPr/>
        </p:nvSpPr>
        <p:spPr>
          <a:xfrm>
            <a:off x="736600" y="317500"/>
            <a:ext cx="10972800" cy="582613"/>
          </a:xfrm>
          <a:prstGeom prst="rect">
            <a:avLst/>
          </a:prstGeom>
          <a:noFill/>
          <a:ln w="9525">
            <a:noFill/>
          </a:ln>
        </p:spPr>
        <p:txBody>
          <a:bodyPr anchor="ctr" anchorCtr="false"/>
          <a:p>
            <a:pPr algn="ctr" fontAlgn="base">
              <a:spcBef>
                <a:spcPct val="0"/>
              </a:spcBef>
              <a:spcAft>
                <a:spcPct val="0"/>
              </a:spcAft>
            </a:pPr>
            <a:r>
              <a:rPr lang="zh-CN" altLang="en-US" sz="2400">
                <a:latin typeface="华文隶书" panose="02010800040101010101" charset="-122"/>
                <a:ea typeface="华文隶书" panose="02010800040101010101" charset="-122"/>
              </a:rPr>
              <a:t>优化营商环境，助力企业信用合规</a:t>
            </a:r>
            <a:endParaRPr lang="zh-CN" altLang="en-US" sz="2400">
              <a:latin typeface="华文隶书" panose="02010800040101010101" charset="-122"/>
              <a:ea typeface="华文隶书" panose="02010800040101010101" charset="-122"/>
            </a:endParaRPr>
          </a:p>
        </p:txBody>
      </p:sp>
      <p:sp>
        <p:nvSpPr>
          <p:cNvPr id="11267" name="标题 1"/>
          <p:cNvSpPr>
            <a:spLocks noGrp="true"/>
          </p:cNvSpPr>
          <p:nvPr/>
        </p:nvSpPr>
        <p:spPr>
          <a:xfrm>
            <a:off x="2085975" y="876300"/>
            <a:ext cx="6497638" cy="584200"/>
          </a:xfrm>
          <a:prstGeom prst="rect">
            <a:avLst/>
          </a:prstGeom>
          <a:noFill/>
          <a:ln w="9525">
            <a:noFill/>
          </a:ln>
        </p:spPr>
        <p:txBody>
          <a:bodyPr anchor="ctr" anchorCtr="false"/>
          <a:p>
            <a:pPr fontAlgn="base">
              <a:spcBef>
                <a:spcPct val="0"/>
              </a:spcBef>
              <a:spcAft>
                <a:spcPct val="0"/>
              </a:spcAft>
            </a:pPr>
            <a:r>
              <a:rPr lang="zh-CN" altLang="en-US" sz="3600">
                <a:solidFill>
                  <a:srgbClr val="FF0000"/>
                </a:solidFill>
                <a:latin typeface="华文隶书" panose="02010800040101010101" charset="-122"/>
                <a:ea typeface="华文隶书" panose="02010800040101010101" charset="-122"/>
              </a:rPr>
              <a:t> </a:t>
            </a:r>
            <a:r>
              <a:rPr lang="zh-CN" altLang="en-US" sz="2800">
                <a:solidFill>
                  <a:srgbClr val="FF0000"/>
                </a:solidFill>
                <a:latin typeface="华文隶书" panose="02010800040101010101" charset="-122"/>
                <a:ea typeface="华文隶书" panose="02010800040101010101" charset="-122"/>
                <a:sym typeface="宋体" charset="0"/>
              </a:rPr>
              <a:t>容错情形及处理措施</a:t>
            </a:r>
            <a:endParaRPr lang="zh-CN" altLang="en-US" sz="2800">
              <a:solidFill>
                <a:srgbClr val="FF0000"/>
              </a:solidFill>
              <a:latin typeface="华文隶书" panose="02010800040101010101" charset="-122"/>
              <a:ea typeface="华文隶书" panose="02010800040101010101" charset="-122"/>
              <a:sym typeface="宋体" charset="0"/>
            </a:endParaRPr>
          </a:p>
        </p:txBody>
      </p:sp>
      <p:sp>
        <p:nvSpPr>
          <p:cNvPr id="11268" name="文本框 6"/>
          <p:cNvSpPr txBox="true"/>
          <p:nvPr/>
        </p:nvSpPr>
        <p:spPr>
          <a:xfrm>
            <a:off x="1790700" y="1444625"/>
            <a:ext cx="9382125" cy="5076825"/>
          </a:xfrm>
          <a:prstGeom prst="rect">
            <a:avLst/>
          </a:prstGeom>
          <a:solidFill>
            <a:srgbClr val="D6EBFF"/>
          </a:solidFill>
          <a:ln w="9525">
            <a:noFill/>
          </a:ln>
        </p:spPr>
        <p:txBody>
          <a:bodyPr wrap="square" anchor="t" anchorCtr="false">
            <a:spAutoFit/>
          </a:bodyPr>
          <a:p>
            <a:r>
              <a:rPr lang="en-US" altLang="zh-CN">
                <a:latin typeface="方正黑体_GBK" panose="02000000000000000000" charset="-122"/>
                <a:ea typeface="方正黑体_GBK" panose="02000000000000000000" charset="-122"/>
              </a:rPr>
              <a:t>- </a:t>
            </a:r>
            <a:r>
              <a:rPr lang="zh-CN" altLang="en-US">
                <a:latin typeface="方正黑体_GBK" panose="02000000000000000000" charset="-122"/>
                <a:ea typeface="方正黑体_GBK" panose="02000000000000000000" charset="-122"/>
              </a:rPr>
              <a:t>情形五：历史出资时间填报错误及时改正。</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描述：注册资本登记制度改革前已实缴出资到位和实行认缴制的企业，年报公示中填报的</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a:t>
            </a:r>
            <a:r>
              <a:rPr lang="en-US" altLang="zh-CN">
                <a:latin typeface="方正黑体_GBK" panose="02000000000000000000" charset="-122"/>
                <a:ea typeface="方正黑体_GBK" panose="02000000000000000000" charset="-122"/>
              </a:rPr>
              <a:t>             </a:t>
            </a:r>
            <a:r>
              <a:rPr lang="zh-CN" altLang="en-US">
                <a:latin typeface="方正黑体_GBK" panose="02000000000000000000" charset="-122"/>
                <a:ea typeface="方正黑体_GBK" panose="02000000000000000000" charset="-122"/>
              </a:rPr>
              <a:t>股东及发起人实缴出资时间填报错误，经提醒指导据实改正。</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处理：不予列异，责令改正。</a:t>
            </a:r>
            <a:endParaRPr lang="zh-CN" altLang="en-US">
              <a:latin typeface="方正黑体_GBK" panose="02000000000000000000" charset="-122"/>
              <a:ea typeface="方正黑体_GBK" panose="02000000000000000000" charset="-122"/>
            </a:endParaRPr>
          </a:p>
          <a:p>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情形六：财务数据差额在合理范围且说明改正。</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描述：非独立核算分支机构财务数据为0，提供上级证明。</a:t>
            </a:r>
            <a:endParaRPr lang="zh-CN" altLang="en-US">
              <a:latin typeface="方正黑体_GBK" panose="02000000000000000000" charset="-122"/>
              <a:ea typeface="方正黑体_GBK" panose="02000000000000000000" charset="-122"/>
            </a:endParaRPr>
          </a:p>
          <a:p>
            <a:r>
              <a:rPr lang="zh-CN" altLang="en-US">
                <a:latin typeface="方正黑体_GBK" panose="02000000000000000000" charset="-122"/>
                <a:ea typeface="方正黑体_GBK" panose="02000000000000000000" charset="-122"/>
              </a:rPr>
              <a:t>- 处理：不认定造假，不予列异，后续监督。</a:t>
            </a:r>
            <a:endParaRPr lang="zh-CN" altLang="en-US">
              <a:latin typeface="方正黑体_GBK" panose="02000000000000000000" charset="-122"/>
              <a:ea typeface="方正黑体_GBK" panose="02000000000000000000" charset="-122"/>
            </a:endParaRPr>
          </a:p>
          <a:p>
            <a:endParaRPr lang="zh-CN" altLang="en-US">
              <a:latin typeface="方正黑体_GBK" panose="02000000000000000000" charset="-122"/>
              <a:ea typeface="方正黑体_GBK" panose="02000000000000000000" charset="-122"/>
            </a:endParaRPr>
          </a:p>
          <a:p>
            <a:r>
              <a:rPr lang="en-US" altLang="zh-CN">
                <a:latin typeface="方正黑体_GBK" panose="02000000000000000000" charset="-122"/>
                <a:ea typeface="方正黑体_GBK" panose="02000000000000000000" charset="-122"/>
                <a:sym typeface="宋体" charset="0"/>
              </a:rPr>
              <a:t>- </a:t>
            </a:r>
            <a:r>
              <a:rPr lang="zh-CN" altLang="en-US">
                <a:latin typeface="方正黑体_GBK" panose="02000000000000000000" charset="-122"/>
                <a:ea typeface="方正黑体_GBK" panose="02000000000000000000" charset="-122"/>
                <a:sym typeface="宋体" charset="0"/>
              </a:rPr>
              <a:t>情形七：</a:t>
            </a:r>
            <a:r>
              <a:rPr lang="zh-CN" altLang="zh-CN">
                <a:latin typeface="方正黑体_GBK" panose="02000000000000000000" charset="-122"/>
                <a:ea typeface="方正黑体_GBK" panose="02000000000000000000" charset="-122"/>
                <a:sym typeface="宋体" charset="0"/>
              </a:rPr>
              <a:t>自行公示信息错误主动更正。</a:t>
            </a:r>
            <a:endParaRPr lang="zh-CN" altLang="zh-CN">
              <a:latin typeface="方正黑体_GBK" panose="02000000000000000000" charset="-122"/>
              <a:ea typeface="方正黑体_GBK" panose="02000000000000000000" charset="-122"/>
              <a:sym typeface="宋体" charset="0"/>
            </a:endParaRPr>
          </a:p>
          <a:p>
            <a:r>
              <a:rPr lang="en-US" altLang="zh-CN">
                <a:latin typeface="方正黑体_GBK" panose="02000000000000000000" charset="-122"/>
                <a:ea typeface="方正黑体_GBK" panose="02000000000000000000" charset="-122"/>
                <a:sym typeface="宋体" charset="0"/>
              </a:rPr>
              <a:t>- </a:t>
            </a:r>
            <a:r>
              <a:rPr lang="zh-CN" altLang="zh-CN">
                <a:latin typeface="方正黑体_GBK" panose="02000000000000000000" charset="-122"/>
                <a:ea typeface="方正黑体_GBK" panose="02000000000000000000" charset="-122"/>
                <a:sym typeface="宋体" charset="0"/>
              </a:rPr>
              <a:t>描述：企业自行公示的信息出现错误或未按规定公示，但未在“双随机、一公开” 抽查范</a:t>
            </a:r>
            <a:endParaRPr lang="zh-CN" altLang="zh-CN">
              <a:latin typeface="方正黑体_GBK" panose="02000000000000000000" charset="-122"/>
              <a:ea typeface="方正黑体_GBK" panose="02000000000000000000" charset="-122"/>
              <a:sym typeface="宋体" charset="0"/>
            </a:endParaRPr>
          </a:p>
          <a:p>
            <a:r>
              <a:rPr lang="zh-CN" altLang="zh-CN">
                <a:latin typeface="方正黑体_GBK" panose="02000000000000000000" charset="-122"/>
                <a:ea typeface="方正黑体_GBK" panose="02000000000000000000" charset="-122"/>
                <a:sym typeface="宋体" charset="0"/>
              </a:rPr>
              <a:t> </a:t>
            </a:r>
            <a:r>
              <a:rPr lang="en-US" altLang="zh-CN">
                <a:latin typeface="方正黑体_GBK" panose="02000000000000000000" charset="-122"/>
                <a:ea typeface="方正黑体_GBK" panose="02000000000000000000" charset="-122"/>
                <a:sym typeface="宋体" charset="0"/>
              </a:rPr>
              <a:t>             </a:t>
            </a:r>
            <a:r>
              <a:rPr lang="zh-CN" altLang="zh-CN">
                <a:latin typeface="方正黑体_GBK" panose="02000000000000000000" charset="-122"/>
                <a:ea typeface="方正黑体_GBK" panose="02000000000000000000" charset="-122"/>
                <a:sym typeface="宋体" charset="0"/>
              </a:rPr>
              <a:t>围，未造成不良后果的，能够主动改正。</a:t>
            </a:r>
            <a:endParaRPr lang="zh-CN" altLang="zh-CN">
              <a:latin typeface="方正黑体_GBK" panose="02000000000000000000" charset="-122"/>
              <a:ea typeface="方正黑体_GBK" panose="02000000000000000000" charset="-122"/>
              <a:sym typeface="宋体" charset="0"/>
            </a:endParaRPr>
          </a:p>
          <a:p>
            <a:r>
              <a:rPr lang="zh-CN" altLang="en-US">
                <a:latin typeface="方正黑体_GBK" panose="02000000000000000000" charset="-122"/>
                <a:ea typeface="方正黑体_GBK" panose="02000000000000000000" charset="-122"/>
                <a:sym typeface="宋体" charset="0"/>
              </a:rPr>
              <a:t>- 处理：不予列异，限期改正，规范管理。</a:t>
            </a:r>
            <a:endParaRPr lang="zh-CN" altLang="en-US">
              <a:latin typeface="方正黑体_GBK" panose="02000000000000000000" charset="-122"/>
              <a:ea typeface="方正黑体_GBK" panose="02000000000000000000" charset="-122"/>
              <a:sym typeface="宋体" charset="0"/>
            </a:endParaRPr>
          </a:p>
          <a:p>
            <a:endParaRPr lang="zh-CN" altLang="en-US">
              <a:latin typeface="方正黑体_GBK" panose="02000000000000000000" charset="-122"/>
              <a:ea typeface="方正黑体_GBK" panose="02000000000000000000" charset="-122"/>
              <a:sym typeface="宋体" charset="0"/>
            </a:endParaRPr>
          </a:p>
          <a:p>
            <a:r>
              <a:rPr lang="en-US" altLang="zh-CN">
                <a:latin typeface="方正黑体_GBK" panose="02000000000000000000" charset="-122"/>
                <a:ea typeface="方正黑体_GBK" panose="02000000000000000000" charset="-122"/>
                <a:sym typeface="宋体" charset="0"/>
              </a:rPr>
              <a:t>- </a:t>
            </a:r>
            <a:r>
              <a:rPr lang="zh-CN" altLang="en-US">
                <a:latin typeface="方正黑体_GBK" panose="02000000000000000000" charset="-122"/>
                <a:ea typeface="方正黑体_GBK" panose="02000000000000000000" charset="-122"/>
                <a:sym typeface="宋体" charset="0"/>
              </a:rPr>
              <a:t>情形八：</a:t>
            </a:r>
            <a:r>
              <a:rPr lang="zh-CN" altLang="zh-CN">
                <a:latin typeface="方正黑体_GBK" panose="02000000000000000000" charset="-122"/>
                <a:ea typeface="方正黑体_GBK" panose="02000000000000000000" charset="-122"/>
                <a:sym typeface="宋体" charset="0"/>
              </a:rPr>
              <a:t>检查发现关联企业公示信息错误并主动更正。</a:t>
            </a:r>
            <a:endParaRPr lang="zh-CN" altLang="zh-CN">
              <a:latin typeface="方正黑体_GBK" panose="02000000000000000000" charset="-122"/>
              <a:ea typeface="方正黑体_GBK" panose="02000000000000000000" charset="-122"/>
              <a:sym typeface="宋体" charset="0"/>
            </a:endParaRPr>
          </a:p>
          <a:p>
            <a:r>
              <a:rPr lang="en-US" altLang="zh-CN">
                <a:latin typeface="方正黑体_GBK" panose="02000000000000000000" charset="-122"/>
                <a:ea typeface="方正黑体_GBK" panose="02000000000000000000" charset="-122"/>
                <a:sym typeface="宋体" charset="0"/>
              </a:rPr>
              <a:t>- </a:t>
            </a:r>
            <a:r>
              <a:rPr lang="zh-CN" altLang="zh-CN">
                <a:latin typeface="方正黑体_GBK" panose="02000000000000000000" charset="-122"/>
                <a:ea typeface="方正黑体_GBK" panose="02000000000000000000" charset="-122"/>
                <a:sym typeface="宋体" charset="0"/>
              </a:rPr>
              <a:t>描述：</a:t>
            </a:r>
            <a:r>
              <a:rPr lang="zh-CN">
                <a:latin typeface="方正黑体_GBK" panose="02000000000000000000" charset="-122"/>
                <a:ea typeface="方正黑体_GBK" panose="02000000000000000000" charset="-122"/>
                <a:sym typeface="宋体" charset="0"/>
              </a:rPr>
              <a:t>市场监管部门在双随机抽查中发现关联企业公示的信息错误或应当公示</a:t>
            </a:r>
            <a:r>
              <a:rPr lang="zh-CN" altLang="zh-CN">
                <a:latin typeface="方正黑体_GBK" panose="02000000000000000000" charset="-122"/>
                <a:ea typeface="方正黑体_GBK" panose="02000000000000000000" charset="-122"/>
                <a:sym typeface="宋体" charset="0"/>
              </a:rPr>
              <a:t>而</a:t>
            </a:r>
            <a:r>
              <a:rPr lang="zh-CN">
                <a:latin typeface="方正黑体_GBK" panose="02000000000000000000" charset="-122"/>
                <a:ea typeface="方正黑体_GBK" panose="02000000000000000000" charset="-122"/>
                <a:sym typeface="宋体" charset="0"/>
              </a:rPr>
              <a:t>未公示信</a:t>
            </a:r>
            <a:endParaRPr lang="zh-CN">
              <a:latin typeface="方正黑体_GBK" panose="02000000000000000000" charset="-122"/>
              <a:ea typeface="方正黑体_GBK" panose="02000000000000000000" charset="-122"/>
              <a:sym typeface="宋体" charset="0"/>
            </a:endParaRPr>
          </a:p>
          <a:p>
            <a:r>
              <a:rPr lang="zh-CN">
                <a:latin typeface="方正黑体_GBK" panose="02000000000000000000" charset="-122"/>
                <a:ea typeface="方正黑体_GBK" panose="02000000000000000000" charset="-122"/>
                <a:sym typeface="宋体" charset="0"/>
              </a:rPr>
              <a:t> </a:t>
            </a:r>
            <a:r>
              <a:rPr lang="en-US" altLang="zh-CN">
                <a:latin typeface="方正黑体_GBK" panose="02000000000000000000" charset="-122"/>
                <a:ea typeface="方正黑体_GBK" panose="02000000000000000000" charset="-122"/>
                <a:sym typeface="宋体" charset="0"/>
              </a:rPr>
              <a:t>             </a:t>
            </a:r>
            <a:r>
              <a:rPr lang="zh-CN">
                <a:latin typeface="方正黑体_GBK" panose="02000000000000000000" charset="-122"/>
                <a:ea typeface="方正黑体_GBK" panose="02000000000000000000" charset="-122"/>
                <a:sym typeface="宋体" charset="0"/>
              </a:rPr>
              <a:t>息，且公示的数据与财务报表数据差额小于10%，未造成不良后果，及时改正的。</a:t>
            </a:r>
            <a:endParaRPr lang="zh-CN">
              <a:latin typeface="方正黑体_GBK" panose="02000000000000000000" charset="-122"/>
              <a:ea typeface="方正黑体_GBK" panose="02000000000000000000" charset="-122"/>
              <a:sym typeface="宋体" charset="0"/>
            </a:endParaRPr>
          </a:p>
          <a:p>
            <a:r>
              <a:rPr lang="zh-CN" altLang="en-US">
                <a:latin typeface="方正黑体_GBK" panose="02000000000000000000" charset="-122"/>
                <a:ea typeface="方正黑体_GBK" panose="02000000000000000000" charset="-122"/>
                <a:sym typeface="宋体" charset="0"/>
              </a:rPr>
              <a:t>- 处理：不予列异，宣传政策，责令改正。</a:t>
            </a:r>
            <a:endParaRPr lang="zh-CN" altLang="en-US">
              <a:latin typeface="方正黑体_GBK" panose="02000000000000000000" charset="-122"/>
              <a:ea typeface="方正黑体_GBK" panose="02000000000000000000"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2289"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12290" name="标题 1"/>
          <p:cNvSpPr>
            <a:spLocks noGrp="true"/>
          </p:cNvSpPr>
          <p:nvPr/>
        </p:nvSpPr>
        <p:spPr>
          <a:xfrm>
            <a:off x="736600" y="317500"/>
            <a:ext cx="10972800" cy="582613"/>
          </a:xfrm>
          <a:prstGeom prst="rect">
            <a:avLst/>
          </a:prstGeom>
          <a:noFill/>
          <a:ln w="9525">
            <a:noFill/>
          </a:ln>
        </p:spPr>
        <p:txBody>
          <a:bodyPr anchor="ctr" anchorCtr="false"/>
          <a:p>
            <a:pPr algn="ctr" fontAlgn="base">
              <a:spcBef>
                <a:spcPct val="0"/>
              </a:spcBef>
              <a:spcAft>
                <a:spcPct val="0"/>
              </a:spcAft>
            </a:pPr>
            <a:r>
              <a:rPr lang="zh-CN" altLang="en-US" sz="2400">
                <a:latin typeface="华文隶书" panose="02010800040101010101" charset="-122"/>
                <a:ea typeface="华文隶书" panose="02010800040101010101" charset="-122"/>
              </a:rPr>
              <a:t>优化营商环境，助力企业信用合规</a:t>
            </a:r>
            <a:endParaRPr lang="zh-CN" altLang="en-US" sz="2400">
              <a:latin typeface="华文隶书" panose="02010800040101010101" charset="-122"/>
              <a:ea typeface="华文隶书" panose="02010800040101010101" charset="-122"/>
            </a:endParaRPr>
          </a:p>
        </p:txBody>
      </p:sp>
      <p:sp>
        <p:nvSpPr>
          <p:cNvPr id="12291" name="标题 1"/>
          <p:cNvSpPr>
            <a:spLocks noGrp="true"/>
          </p:cNvSpPr>
          <p:nvPr/>
        </p:nvSpPr>
        <p:spPr>
          <a:xfrm>
            <a:off x="1990725" y="1096963"/>
            <a:ext cx="6497638" cy="582612"/>
          </a:xfrm>
          <a:prstGeom prst="rect">
            <a:avLst/>
          </a:prstGeom>
          <a:noFill/>
          <a:ln w="9525">
            <a:noFill/>
          </a:ln>
        </p:spPr>
        <p:txBody>
          <a:bodyPr anchor="ctr" anchorCtr="false"/>
          <a:p>
            <a:pPr fontAlgn="base">
              <a:spcBef>
                <a:spcPct val="0"/>
              </a:spcBef>
              <a:spcAft>
                <a:spcPct val="0"/>
              </a:spcAft>
            </a:pPr>
            <a:r>
              <a:rPr lang="zh-CN" altLang="en-US" sz="4000">
                <a:solidFill>
                  <a:srgbClr val="FF0000"/>
                </a:solidFill>
                <a:latin typeface="华文隶书" panose="02010800040101010101" charset="-122"/>
                <a:ea typeface="华文隶书" panose="02010800040101010101" charset="-122"/>
              </a:rPr>
              <a:t> </a:t>
            </a:r>
            <a:r>
              <a:rPr lang="zh-CN" altLang="en-US" sz="3200">
                <a:solidFill>
                  <a:srgbClr val="FF0000"/>
                </a:solidFill>
                <a:latin typeface="华文隶书" panose="02010800040101010101" charset="-122"/>
                <a:ea typeface="华文隶书" panose="02010800040101010101" charset="-122"/>
                <a:sym typeface="宋体" charset="0"/>
              </a:rPr>
              <a:t>6类不适用情形：</a:t>
            </a:r>
            <a:endParaRPr lang="zh-CN" altLang="en-US" sz="3200">
              <a:solidFill>
                <a:srgbClr val="FF0000"/>
              </a:solidFill>
              <a:latin typeface="华文隶书" panose="02010800040101010101" charset="-122"/>
              <a:ea typeface="华文隶书" panose="02010800040101010101" charset="-122"/>
              <a:sym typeface="宋体" charset="0"/>
            </a:endParaRPr>
          </a:p>
        </p:txBody>
      </p:sp>
      <p:sp>
        <p:nvSpPr>
          <p:cNvPr id="12292" name="文本框 6"/>
          <p:cNvSpPr txBox="true"/>
          <p:nvPr/>
        </p:nvSpPr>
        <p:spPr>
          <a:xfrm>
            <a:off x="2101850" y="2079625"/>
            <a:ext cx="7412038" cy="2706688"/>
          </a:xfrm>
          <a:prstGeom prst="rect">
            <a:avLst/>
          </a:prstGeom>
          <a:solidFill>
            <a:srgbClr val="D6EBFF"/>
          </a:solidFill>
          <a:ln w="9525">
            <a:noFill/>
          </a:ln>
        </p:spPr>
        <p:txBody>
          <a:bodyPr wrap="square" anchor="t" anchorCtr="false">
            <a:spAutoFit/>
          </a:bodyPr>
          <a:p>
            <a:pPr fontAlgn="base">
              <a:spcBef>
                <a:spcPts val="1200"/>
              </a:spcBef>
            </a:pPr>
            <a:r>
              <a:rPr lang="zh-CN" altLang="en-US" sz="2000">
                <a:latin typeface="方正黑体_GBK" panose="02000000000000000000" charset="-122"/>
                <a:ea typeface="方正黑体_GBK" panose="02000000000000000000" charset="-122"/>
              </a:rPr>
              <a:t>1. 机制公布前已被列入异常的企业；</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2. 涉及公共安全等严重违法行为；</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3. 造成重大社会影响或利益纠纷；</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4. 拒绝配合检查或不提供材料；</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5. 未在规定时间内改正；</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6. 其他严重违法违规行为。</a:t>
            </a:r>
            <a:endParaRPr lang="zh-CN" altLang="en-US" sz="2000">
              <a:latin typeface="方正黑体_GBK" panose="02000000000000000000" charset="-122"/>
              <a:ea typeface="方正黑体_GBK" panose="02000000000000000000"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3313"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13314" name="标题 1"/>
          <p:cNvSpPr>
            <a:spLocks noGrp="true"/>
          </p:cNvSpPr>
          <p:nvPr/>
        </p:nvSpPr>
        <p:spPr>
          <a:xfrm>
            <a:off x="736600" y="317500"/>
            <a:ext cx="10972800" cy="582613"/>
          </a:xfrm>
          <a:prstGeom prst="rect">
            <a:avLst/>
          </a:prstGeom>
          <a:noFill/>
          <a:ln w="9525">
            <a:noFill/>
          </a:ln>
        </p:spPr>
        <p:txBody>
          <a:bodyPr anchor="ctr" anchorCtr="false"/>
          <a:p>
            <a:pPr algn="ctr" fontAlgn="base">
              <a:spcBef>
                <a:spcPct val="0"/>
              </a:spcBef>
              <a:spcAft>
                <a:spcPct val="0"/>
              </a:spcAft>
            </a:pPr>
            <a:r>
              <a:rPr lang="zh-CN" altLang="en-US" sz="2400">
                <a:latin typeface="华文隶书" panose="02010800040101010101" charset="-122"/>
                <a:ea typeface="华文隶书" panose="02010800040101010101" charset="-122"/>
              </a:rPr>
              <a:t>优化营商环境，助力企业信用合规</a:t>
            </a:r>
            <a:endParaRPr lang="zh-CN" altLang="en-US" sz="2400">
              <a:latin typeface="华文隶书" panose="02010800040101010101" charset="-122"/>
              <a:ea typeface="华文隶书" panose="02010800040101010101" charset="-122"/>
            </a:endParaRPr>
          </a:p>
        </p:txBody>
      </p:sp>
      <p:sp>
        <p:nvSpPr>
          <p:cNvPr id="13315" name="标题 1"/>
          <p:cNvSpPr>
            <a:spLocks noGrp="true"/>
          </p:cNvSpPr>
          <p:nvPr/>
        </p:nvSpPr>
        <p:spPr>
          <a:xfrm>
            <a:off x="1990725" y="1096963"/>
            <a:ext cx="6497638" cy="582612"/>
          </a:xfrm>
          <a:prstGeom prst="rect">
            <a:avLst/>
          </a:prstGeom>
          <a:noFill/>
          <a:ln w="9525">
            <a:noFill/>
          </a:ln>
        </p:spPr>
        <p:txBody>
          <a:bodyPr anchor="ctr" anchorCtr="false"/>
          <a:p>
            <a:pPr fontAlgn="base">
              <a:spcBef>
                <a:spcPct val="0"/>
              </a:spcBef>
              <a:spcAft>
                <a:spcPct val="0"/>
              </a:spcAft>
            </a:pPr>
            <a:r>
              <a:rPr lang="zh-CN" altLang="en-US" sz="4000">
                <a:solidFill>
                  <a:srgbClr val="FF0000"/>
                </a:solidFill>
                <a:latin typeface="华文隶书" panose="02010800040101010101" charset="-122"/>
                <a:ea typeface="华文隶书" panose="02010800040101010101" charset="-122"/>
              </a:rPr>
              <a:t> </a:t>
            </a:r>
            <a:r>
              <a:rPr lang="zh-CN" altLang="en-US" sz="3200">
                <a:solidFill>
                  <a:srgbClr val="FF0000"/>
                </a:solidFill>
                <a:latin typeface="华文隶书" panose="02010800040101010101" charset="-122"/>
                <a:ea typeface="华文隶书" panose="02010800040101010101" charset="-122"/>
                <a:sym typeface="宋体" charset="0"/>
              </a:rPr>
              <a:t>监督管理与申诉渠道：</a:t>
            </a:r>
            <a:endParaRPr lang="zh-CN" altLang="en-US" sz="3200">
              <a:solidFill>
                <a:srgbClr val="FF0000"/>
              </a:solidFill>
              <a:latin typeface="华文隶书" panose="02010800040101010101" charset="-122"/>
              <a:ea typeface="华文隶书" panose="02010800040101010101" charset="-122"/>
              <a:sym typeface="宋体" charset="0"/>
            </a:endParaRPr>
          </a:p>
        </p:txBody>
      </p:sp>
      <p:sp>
        <p:nvSpPr>
          <p:cNvPr id="13316" name="文本框 6"/>
          <p:cNvSpPr txBox="true"/>
          <p:nvPr/>
        </p:nvSpPr>
        <p:spPr>
          <a:xfrm>
            <a:off x="2101850" y="2079625"/>
            <a:ext cx="5632450" cy="2706688"/>
          </a:xfrm>
          <a:prstGeom prst="rect">
            <a:avLst/>
          </a:prstGeom>
          <a:gradFill rotWithShape="true">
            <a:gsLst>
              <a:gs pos="0">
                <a:srgbClr val="9CBF79"/>
              </a:gs>
              <a:gs pos="100000">
                <a:srgbClr val="52762D"/>
              </a:gs>
            </a:gsLst>
            <a:lin ang="5400000"/>
            <a:tileRect/>
          </a:gradFill>
          <a:ln w="9525">
            <a:noFill/>
          </a:ln>
        </p:spPr>
        <p:txBody>
          <a:bodyPr wrap="square" anchor="t" anchorCtr="false">
            <a:spAutoFit/>
          </a:bodyPr>
          <a:p>
            <a:pPr fontAlgn="base">
              <a:spcBef>
                <a:spcPts val="1200"/>
              </a:spcBef>
            </a:pPr>
            <a:r>
              <a:rPr lang="zh-CN" altLang="en-US" sz="2000">
                <a:latin typeface="方正黑体_GBK" panose="02000000000000000000" charset="-122"/>
                <a:ea typeface="方正黑体_GBK" panose="02000000000000000000" charset="-122"/>
              </a:rPr>
              <a:t>- 建立问题台账，跟踪督促整改；</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 受理投诉举报，分类处理（容错或追责）；</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 追究工作人员违规责任。</a:t>
            </a:r>
            <a:endParaRPr lang="zh-CN" altLang="en-US" sz="2000">
              <a:latin typeface="方正黑体_GBK" panose="02000000000000000000" charset="-122"/>
              <a:ea typeface="方正黑体_GBK" panose="02000000000000000000" charset="-122"/>
            </a:endParaRPr>
          </a:p>
          <a:p>
            <a:pPr fontAlgn="base">
              <a:spcBef>
                <a:spcPts val="1200"/>
              </a:spcBef>
            </a:pP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 申诉电话：</a:t>
            </a:r>
            <a:r>
              <a:rPr lang="en-US" altLang="zh-CN" sz="2000">
                <a:latin typeface="方正黑体_GBK" panose="02000000000000000000" charset="-122"/>
                <a:ea typeface="方正黑体_GBK" panose="02000000000000000000" charset="-122"/>
              </a:rPr>
              <a:t>0355-</a:t>
            </a:r>
            <a:r>
              <a:rPr lang="zh-CN" altLang="en-US" sz="2000">
                <a:latin typeface="方正黑体_GBK" panose="02000000000000000000" charset="-122"/>
                <a:ea typeface="方正黑体_GBK" panose="02000000000000000000" charset="-122"/>
              </a:rPr>
              <a:t>2026001、</a:t>
            </a:r>
            <a:r>
              <a:rPr lang="en-US" altLang="zh-CN" sz="2000">
                <a:latin typeface="方正黑体_GBK" panose="02000000000000000000" charset="-122"/>
                <a:ea typeface="方正黑体_GBK" panose="02000000000000000000" charset="-122"/>
              </a:rPr>
              <a:t>0355-</a:t>
            </a:r>
            <a:r>
              <a:rPr lang="zh-CN" altLang="en-US" sz="2000">
                <a:latin typeface="方正黑体_GBK" panose="02000000000000000000" charset="-122"/>
                <a:ea typeface="方正黑体_GBK" panose="02000000000000000000" charset="-122"/>
              </a:rPr>
              <a:t>2086499；</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 企业对未容错处理可申请复核。</a:t>
            </a:r>
            <a:endParaRPr lang="zh-CN" altLang="en-US" sz="2000">
              <a:latin typeface="方正黑体_GBK" panose="02000000000000000000" charset="-122"/>
              <a:ea typeface="方正黑体_GBK" panose="02000000000000000000"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4337"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14338" name="标题 1"/>
          <p:cNvSpPr>
            <a:spLocks noGrp="true"/>
          </p:cNvSpPr>
          <p:nvPr/>
        </p:nvSpPr>
        <p:spPr>
          <a:xfrm>
            <a:off x="736600" y="317500"/>
            <a:ext cx="10972800" cy="582613"/>
          </a:xfrm>
          <a:prstGeom prst="rect">
            <a:avLst/>
          </a:prstGeom>
          <a:noFill/>
          <a:ln w="9525">
            <a:noFill/>
          </a:ln>
        </p:spPr>
        <p:txBody>
          <a:bodyPr anchor="ctr" anchorCtr="false"/>
          <a:p>
            <a:pPr algn="ctr" fontAlgn="base">
              <a:spcBef>
                <a:spcPct val="0"/>
              </a:spcBef>
              <a:spcAft>
                <a:spcPct val="0"/>
              </a:spcAft>
            </a:pPr>
            <a:r>
              <a:rPr lang="zh-CN" altLang="en-US" sz="2400">
                <a:latin typeface="华文隶书" panose="02010800040101010101" charset="-122"/>
                <a:ea typeface="华文隶书" panose="02010800040101010101" charset="-122"/>
              </a:rPr>
              <a:t>优化营商环境，助力企业信用合规</a:t>
            </a:r>
            <a:endParaRPr lang="zh-CN" altLang="en-US" sz="2400">
              <a:latin typeface="华文隶书" panose="02010800040101010101" charset="-122"/>
              <a:ea typeface="华文隶书" panose="02010800040101010101" charset="-122"/>
            </a:endParaRPr>
          </a:p>
        </p:txBody>
      </p:sp>
      <p:sp>
        <p:nvSpPr>
          <p:cNvPr id="14339" name="标题 1"/>
          <p:cNvSpPr>
            <a:spLocks noGrp="true"/>
          </p:cNvSpPr>
          <p:nvPr/>
        </p:nvSpPr>
        <p:spPr>
          <a:xfrm>
            <a:off x="1990725" y="1096963"/>
            <a:ext cx="6497638" cy="582612"/>
          </a:xfrm>
          <a:prstGeom prst="rect">
            <a:avLst/>
          </a:prstGeom>
          <a:noFill/>
          <a:ln w="9525">
            <a:noFill/>
          </a:ln>
        </p:spPr>
        <p:txBody>
          <a:bodyPr anchor="ctr" anchorCtr="false"/>
          <a:p>
            <a:pPr fontAlgn="base">
              <a:spcBef>
                <a:spcPts val="1200"/>
              </a:spcBef>
              <a:spcAft>
                <a:spcPct val="0"/>
              </a:spcAft>
            </a:pPr>
            <a:r>
              <a:rPr lang="zh-CN" altLang="en-US" sz="4000">
                <a:solidFill>
                  <a:srgbClr val="FF0000"/>
                </a:solidFill>
                <a:latin typeface="华文隶书" panose="02010800040101010101" charset="-122"/>
                <a:ea typeface="华文隶书" panose="02010800040101010101" charset="-122"/>
              </a:rPr>
              <a:t>附则与执行时间</a:t>
            </a:r>
            <a:endParaRPr lang="zh-CN" altLang="en-US" sz="4000">
              <a:solidFill>
                <a:srgbClr val="FF0000"/>
              </a:solidFill>
              <a:latin typeface="华文隶书" panose="02010800040101010101" charset="-122"/>
              <a:ea typeface="华文隶书" panose="02010800040101010101" charset="-122"/>
            </a:endParaRPr>
          </a:p>
        </p:txBody>
      </p:sp>
      <p:sp>
        <p:nvSpPr>
          <p:cNvPr id="14340" name="文本框 6"/>
          <p:cNvSpPr txBox="true"/>
          <p:nvPr/>
        </p:nvSpPr>
        <p:spPr>
          <a:xfrm>
            <a:off x="2101850" y="2079625"/>
            <a:ext cx="6219825" cy="1782763"/>
          </a:xfrm>
          <a:prstGeom prst="rect">
            <a:avLst/>
          </a:prstGeom>
          <a:solidFill>
            <a:srgbClr val="D6EBFF"/>
          </a:solidFill>
          <a:ln w="9525">
            <a:noFill/>
          </a:ln>
        </p:spPr>
        <p:txBody>
          <a:bodyPr wrap="square" anchor="t" anchorCtr="false">
            <a:spAutoFit/>
          </a:bodyPr>
          <a:p>
            <a:pPr fontAlgn="base">
              <a:spcBef>
                <a:spcPts val="1200"/>
              </a:spcBef>
            </a:pPr>
            <a:r>
              <a:rPr lang="zh-CN" altLang="en-US" sz="2000">
                <a:latin typeface="方正黑体_GBK" panose="02000000000000000000" charset="-122"/>
                <a:ea typeface="方正黑体_GBK" panose="02000000000000000000" charset="-122"/>
              </a:rPr>
              <a:t> </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 试行时间：自公布之日起2年；</a:t>
            </a:r>
            <a:endParaRPr lang="zh-CN" altLang="en-US" sz="2000">
              <a:latin typeface="方正黑体_GBK" panose="02000000000000000000" charset="-122"/>
              <a:ea typeface="方正黑体_GBK" panose="02000000000000000000" charset="-122"/>
            </a:endParaRPr>
          </a:p>
          <a:p>
            <a:pPr fontAlgn="base">
              <a:spcBef>
                <a:spcPts val="1200"/>
              </a:spcBef>
            </a:pPr>
            <a:r>
              <a:rPr lang="zh-CN" altLang="en-US" sz="2000">
                <a:latin typeface="方正黑体_GBK" panose="02000000000000000000" charset="-122"/>
                <a:ea typeface="方正黑体_GBK" panose="02000000000000000000" charset="-122"/>
              </a:rPr>
              <a:t>- 冲突处理：与上级规定冲突时，从其规定；</a:t>
            </a:r>
            <a:endParaRPr lang="zh-CN" altLang="en-US" sz="2000">
              <a:latin typeface="方正黑体_GBK" panose="02000000000000000000" charset="-122"/>
              <a:ea typeface="方正黑体_GBK" panose="02000000000000000000" charset="-122"/>
            </a:endParaRPr>
          </a:p>
          <a:p>
            <a:pPr fontAlgn="base">
              <a:spcBef>
                <a:spcPts val="1200"/>
              </a:spcBef>
            </a:pPr>
            <a:endParaRPr lang="zh-CN" altLang="en-US" sz="2000">
              <a:latin typeface="方正黑体_GBK" panose="02000000000000000000" charset="-122"/>
              <a:ea typeface="方正黑体_GBK" panose="02000000000000000000"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5361" name="内容占位符 4"/>
          <p:cNvPicPr>
            <a:picLocks noGrp="true" noChangeAspect="true"/>
          </p:cNvPicPr>
          <p:nvPr>
            <p:ph idx="1"/>
          </p:nvPr>
        </p:nvPicPr>
        <p:blipFill>
          <a:blip r:embed="rId1">
            <a:clrChange>
              <a:clrFrom>
                <a:srgbClr val="FFFFFF"/>
              </a:clrFrom>
              <a:clrTo>
                <a:srgbClr val="FFFFFF">
                  <a:alpha val="0"/>
                </a:srgbClr>
              </a:clrTo>
            </a:clrChange>
          </a:blip>
          <a:stretch>
            <a:fillRect/>
          </a:stretch>
        </p:blipFill>
        <p:spPr>
          <a:xfrm>
            <a:off x="296863" y="533400"/>
            <a:ext cx="1298575" cy="1376363"/>
          </a:xfrm>
          <a:ln/>
        </p:spPr>
      </p:pic>
      <p:sp>
        <p:nvSpPr>
          <p:cNvPr id="15362" name="文本框 1"/>
          <p:cNvSpPr txBox="true"/>
          <p:nvPr/>
        </p:nvSpPr>
        <p:spPr>
          <a:xfrm>
            <a:off x="2089150" y="2003425"/>
            <a:ext cx="8412163" cy="644525"/>
          </a:xfrm>
          <a:prstGeom prst="rect">
            <a:avLst/>
          </a:prstGeom>
          <a:noFill/>
          <a:ln w="9525">
            <a:noFill/>
          </a:ln>
        </p:spPr>
        <p:txBody>
          <a:bodyPr wrap="none" anchor="t" anchorCtr="false">
            <a:spAutoFit/>
          </a:bodyPr>
          <a:p>
            <a:pPr fontAlgn="base">
              <a:spcBef>
                <a:spcPts val="1200"/>
              </a:spcBef>
            </a:pPr>
            <a:r>
              <a:rPr lang="zh-CN" altLang="en-US" sz="3600">
                <a:solidFill>
                  <a:srgbClr val="FF0000"/>
                </a:solidFill>
                <a:latin typeface="华文隶书" panose="02010800040101010101" charset="-122"/>
                <a:ea typeface="华文隶书" panose="02010800040101010101" charset="-122"/>
                <a:sym typeface="宋体" charset="0"/>
              </a:rPr>
              <a:t>鼓励企业诚信经营，共建良好市场环境。</a:t>
            </a:r>
            <a:endParaRPr lang="zh-CN" altLang="en-US" sz="3600">
              <a:solidFill>
                <a:srgbClr val="FF0000"/>
              </a:solidFill>
              <a:latin typeface="华文隶书" panose="02010800040101010101" charset="-122"/>
              <a:ea typeface="华文隶书" panose="02010800040101010101" charset="-122"/>
              <a:sym typeface="宋体" charset="0"/>
            </a:endParaRPr>
          </a:p>
        </p:txBody>
      </p:sp>
      <p:pic>
        <p:nvPicPr>
          <p:cNvPr id="15363" name="图片 3"/>
          <p:cNvPicPr>
            <a:picLocks noChangeAspect="true"/>
          </p:cNvPicPr>
          <p:nvPr/>
        </p:nvPicPr>
        <p:blipFill>
          <a:blip r:embed="rId2">
            <a:clrChange>
              <a:clrFrom>
                <a:srgbClr val="FFFFFF"/>
              </a:clrFrom>
              <a:clrTo>
                <a:srgbClr val="FFFFFF">
                  <a:alpha val="0"/>
                </a:srgbClr>
              </a:clrTo>
            </a:clrChange>
          </a:blip>
          <a:stretch>
            <a:fillRect/>
          </a:stretch>
        </p:blipFill>
        <p:spPr>
          <a:xfrm>
            <a:off x="4803775" y="3089275"/>
            <a:ext cx="2246313" cy="1820863"/>
          </a:xfrm>
          <a:prstGeom prst="rect">
            <a:avLst/>
          </a:prstGeom>
          <a:noFill/>
          <a:ln w="9525">
            <a:noFill/>
          </a:ln>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spDef>
      <a:spPr bwMode="auto">
        <a:xfrm>
          <a:off x="0" y="0"/>
          <a:ext cx="1" cy="1"/>
        </a:xfrm>
        <a:custGeom>
          <a:avLst/>
          <a:gdLst/>
          <a:ahLst/>
          <a:cxnLst/>
          <a:rect l="0" t="0" r="0" b="0"/>
          <a:pathLst/>
        </a:custGeom>
        <a:gradFill rotWithShape="false">
          <a:gsLst>
            <a:gs pos="0">
              <a:schemeClr val="accent1"/>
            </a:gs>
            <a:gs pos="100000">
              <a:schemeClr val="accent2"/>
            </a:gs>
          </a:gsLst>
          <a:lin ang="5400000" scaled="true"/>
        </a:gradFill>
        <a:ln w="9525" cap="flat" cmpd="sng" algn="ctr">
          <a:solidFill>
            <a:schemeClr val="accent1"/>
          </a:solidFill>
          <a:prstDash val="solid"/>
          <a:round/>
          <a:headEnd type="none" w="med" len="med"/>
          <a:tailEnd type="none" w="med" len="med"/>
        </a:ln>
      </a:spPr>
      <a:bodyPr vert="horz" wrap="none" lIns="91440" tIns="45720" rIns="91440" bIns="45720" numCol="1" anchor="ctr" anchorCtr="false" compatLnSpc="true"/>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80604020202020204" pitchFamily="34" charset="0"/>
            <a:ea typeface="宋体" pitchFamily="2" charset="-122"/>
          </a:defRPr>
        </a:defPPr>
      </a:lstStyle>
    </a:spDef>
    <a:lnDef>
      <a:spPr bwMode="auto">
        <a:xfrm>
          <a:off x="0" y="0"/>
          <a:ext cx="1" cy="1"/>
        </a:xfrm>
        <a:custGeom>
          <a:avLst/>
          <a:gdLst/>
          <a:ahLst/>
          <a:cxnLst/>
          <a:rect l="0" t="0" r="0" b="0"/>
          <a:pathLst/>
        </a:custGeom>
        <a:gradFill rotWithShape="false">
          <a:gsLst>
            <a:gs pos="0">
              <a:schemeClr val="accent1"/>
            </a:gs>
            <a:gs pos="100000">
              <a:schemeClr val="accent2"/>
            </a:gs>
          </a:gsLst>
          <a:lin ang="5400000" scaled="true"/>
        </a:gradFill>
        <a:ln w="9525" cap="flat" cmpd="sng" algn="ctr">
          <a:solidFill>
            <a:schemeClr val="accent1"/>
          </a:solidFill>
          <a:prstDash val="solid"/>
          <a:round/>
          <a:headEnd type="none" w="med" len="med"/>
          <a:tailEnd type="none" w="med" len="med"/>
        </a:ln>
      </a:spPr>
      <a:bodyPr vert="horz" wrap="none" lIns="91440" tIns="45720" rIns="91440" bIns="45720" numCol="1" anchor="ctr" anchorCtr="false" compatLnSpc="true"/>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80604020202020204" pitchFamily="34" charset="0"/>
            <a:ea typeface="宋体"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1525</Words>
  <Application>WPS 演示</Application>
  <PresentationFormat>宽屏</PresentationFormat>
  <Paragraphs>116</Paragraphs>
  <Slides>9</Slides>
  <Notes>0</Notes>
  <HiddenSlides>0</HiddenSlides>
  <MMClips>0</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9</vt:i4>
      </vt:variant>
    </vt:vector>
  </HeadingPairs>
  <TitlesOfParts>
    <vt:vector size="32" baseType="lpstr">
      <vt:lpstr>Arial</vt:lpstr>
      <vt:lpstr>宋体</vt:lpstr>
      <vt:lpstr>Wingdings</vt:lpstr>
      <vt:lpstr>DejaVu Sans</vt:lpstr>
      <vt:lpstr>方正书宋_GBK</vt:lpstr>
      <vt:lpstr>宋体</vt:lpstr>
      <vt:lpstr>Arial Unicode MS</vt:lpstr>
      <vt:lpstr>Arial Black</vt:lpstr>
      <vt:lpstr>微软雅黑</vt:lpstr>
      <vt:lpstr>方正黑体_GBK</vt:lpstr>
      <vt:lpstr>方正小标宋_GBK</vt:lpstr>
      <vt:lpstr>方正小标宋简体</vt:lpstr>
      <vt:lpstr>华文新魏</vt:lpstr>
      <vt:lpstr>华文琥珀</vt:lpstr>
      <vt:lpstr>华文隶书</vt:lpstr>
      <vt:lpstr>方正细黑一_GBK</vt:lpstr>
      <vt:lpstr>方正超粗黑_GBK</vt:lpstr>
      <vt:lpstr>方正姚体_GBK</vt:lpstr>
      <vt:lpstr>华文楷体</vt:lpstr>
      <vt:lpstr>方正楷体_GBK</vt:lpstr>
      <vt:lpstr>方正宋体S-超大字符集(SIP)</vt:lpstr>
      <vt:lpstr>宋体</vt:lpstr>
      <vt:lpstr>Blue Waves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greatwall</cp:lastModifiedBy>
  <cp:revision>6</cp:revision>
  <dcterms:created xsi:type="dcterms:W3CDTF">2025-06-25T01:43:50Z</dcterms:created>
  <dcterms:modified xsi:type="dcterms:W3CDTF">2025-06-25T01:43:50Z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2052-11.8.2.10290</vt:lpwstr>
  </property>
</Properties>
</file>