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12192000"/>
  <p:embeddedFontLst>
    <p:embeddedFont>
      <p:font typeface="MiSans" pitchFamily="34" charset="-122"/>
      <p:regular r:id="rId24"/>
    </p:embeddedFont>
    <p:embeddedFont>
      <p:font typeface="Noto Sans SC" pitchFamily="34" charset="-122"/>
      <p:regular r:id="rId2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true"/>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true" noRot="true" noChangeAspect="true"/>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true"/>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true"/>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true"/>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true" noRot="true" noChangeAspect="true"/>
          </p:cNvSpPr>
          <p:nvPr>
            <p:ph type="sldImg"/>
          </p:nvPr>
        </p:nvSpPr>
        <p:spPr/>
      </p:sp>
      <p:sp>
        <p:nvSpPr>
          <p:cNvPr id="3" name="Notes Placeholder 2"/>
          <p:cNvSpPr>
            <a:spLocks noGrp="true"/>
          </p:cNvSpPr>
          <p:nvPr>
            <p:ph type="body" idx="1"/>
          </p:nvPr>
        </p:nvSpPr>
        <p:spPr/>
        <p:txBody>
          <a:bodyPr/>
          <a:lstStyle/>
          <a:p>
            <a:endParaRPr lang="en-US" dirty="0"/>
          </a:p>
        </p:txBody>
      </p:sp>
      <p:sp>
        <p:nvSpPr>
          <p:cNvPr id="4" name="Slide Number Placeholder 3"/>
          <p:cNvSpPr>
            <a:spLocks noGrp="true"/>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8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8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8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notesSlide" Target="../notesSlides/notesSlide10.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21.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png"/><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2.png"/><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8-d0tiv5475iks2gau4spg.png"/>
          <p:cNvPicPr>
            <a:picLocks noChangeAspect="true"/>
          </p:cNvPicPr>
          <p:nvPr/>
        </p:nvPicPr>
        <p:blipFill>
          <a:blip r:embed="rId1"/>
          <a:stretch>
            <a:fillRect/>
          </a:stretch>
        </p:blipFill>
        <p:spPr>
          <a:xfrm>
            <a:off x="1905000" y="0"/>
            <a:ext cx="10287000" cy="6858000"/>
          </a:xfrm>
          <a:prstGeom prst="rect">
            <a:avLst/>
          </a:prstGeom>
        </p:spPr>
      </p:pic>
      <p:sp>
        <p:nvSpPr>
          <p:cNvPr id="3" name="Shape 0"/>
          <p:cNvSpPr/>
          <p:nvPr/>
        </p:nvSpPr>
        <p:spPr>
          <a:xfrm>
            <a:off x="-72390" y="-84455"/>
            <a:ext cx="13742035" cy="7143115"/>
          </a:xfrm>
          <a:prstGeom prst="rect">
            <a:avLst/>
          </a:prstGeom>
          <a:gradFill flip="none" rotWithShape="true">
            <a:gsLst>
              <a:gs pos="0">
                <a:srgbClr val="EAEEF4"/>
              </a:gs>
              <a:gs pos="14000">
                <a:srgbClr val="EFF3F7"/>
              </a:gs>
              <a:gs pos="68000">
                <a:srgbClr val="F3F7FA">
                  <a:alpha val="0"/>
                </a:srgbClr>
              </a:gs>
            </a:gsLst>
            <a:lin ang="0" scaled="true"/>
          </a:gradFill>
        </p:spPr>
      </p:sp>
      <p:sp>
        <p:nvSpPr>
          <p:cNvPr id="4" name="Text 1"/>
          <p:cNvSpPr/>
          <p:nvPr/>
        </p:nvSpPr>
        <p:spPr>
          <a:xfrm>
            <a:off x="-72390" y="-84455"/>
            <a:ext cx="13742035" cy="7143115"/>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5" name="Shape 2"/>
          <p:cNvSpPr/>
          <p:nvPr/>
        </p:nvSpPr>
        <p:spPr>
          <a:xfrm>
            <a:off x="626745" y="6151880"/>
            <a:ext cx="4345305" cy="331470"/>
          </a:xfrm>
          <a:prstGeom prst="rect">
            <a:avLst/>
          </a:prstGeom>
          <a:solidFill>
            <a:srgbClr val="000000">
              <a:alpha val="0"/>
            </a:srgbClr>
          </a:solidFill>
        </p:spPr>
      </p:sp>
      <p:sp>
        <p:nvSpPr>
          <p:cNvPr id="6" name="Text 3"/>
          <p:cNvSpPr/>
          <p:nvPr/>
        </p:nvSpPr>
        <p:spPr>
          <a:xfrm>
            <a:off x="626745" y="6151880"/>
            <a:ext cx="4345305" cy="331470"/>
          </a:xfrm>
          <a:prstGeom prst="rect">
            <a:avLst/>
          </a:prstGeom>
          <a:noFill/>
        </p:spPr>
        <p:txBody>
          <a:bodyPr wrap="square" lIns="45720" tIns="91440" rIns="91440" bIns="45720" rtlCol="0" anchor="t"/>
          <a:lstStyle/>
          <a:p>
            <a:pPr marL="0" indent="0" algn="l">
              <a:lnSpc>
                <a:spcPct val="90000"/>
              </a:lnSpc>
              <a:buNone/>
            </a:pPr>
            <a:r>
              <a:rPr lang="en-US" sz="1600" dirty="0">
                <a:solidFill>
                  <a:srgbClr val="000000"/>
                </a:solidFill>
                <a:latin typeface="MiSans" pitchFamily="34" charset="0"/>
                <a:ea typeface="MiSans" pitchFamily="34" charset="-122"/>
                <a:cs typeface="MiSans" pitchFamily="34" charset="-120"/>
              </a:rPr>
              <a:t>汇报人：Kimi</a:t>
            </a:r>
            <a:endParaRPr lang="en-US" sz="1600" dirty="0"/>
          </a:p>
        </p:txBody>
      </p:sp>
      <p:sp>
        <p:nvSpPr>
          <p:cNvPr id="7" name="Text 4"/>
          <p:cNvSpPr/>
          <p:nvPr/>
        </p:nvSpPr>
        <p:spPr>
          <a:xfrm>
            <a:off x="7211695" y="6116955"/>
            <a:ext cx="4448810" cy="366395"/>
          </a:xfrm>
          <a:prstGeom prst="rect">
            <a:avLst/>
          </a:prstGeom>
          <a:noFill/>
        </p:spPr>
        <p:txBody>
          <a:bodyPr wrap="square" lIns="91440" tIns="45720" rIns="91440" bIns="45720" rtlCol="0" anchor="t"/>
          <a:lstStyle/>
          <a:p>
            <a:pPr marL="0" indent="0" algn="r">
              <a:lnSpc>
                <a:spcPct val="90000"/>
              </a:lnSpc>
              <a:buNone/>
            </a:pPr>
            <a:r>
              <a:rPr lang="en-US" sz="1600" dirty="0">
                <a:solidFill>
                  <a:srgbClr val="000000"/>
                </a:solidFill>
                <a:latin typeface="MiSans" pitchFamily="34" charset="0"/>
                <a:ea typeface="MiSans" pitchFamily="34" charset="-122"/>
                <a:cs typeface="MiSans" pitchFamily="34" charset="-120"/>
              </a:rPr>
              <a:t>汇报日期：2025/</a:t>
            </a:r>
            <a:r>
              <a:rPr lang="en-US" sz="1600" dirty="0">
                <a:solidFill>
                  <a:srgbClr val="333333"/>
                </a:solidFill>
                <a:latin typeface="MiSans" pitchFamily="34" charset="0"/>
                <a:ea typeface="MiSans" pitchFamily="34" charset="-122"/>
                <a:cs typeface="MiSans" pitchFamily="34" charset="-120"/>
              </a:rPr>
              <a:t>01</a:t>
            </a:r>
            <a:r>
              <a:rPr lang="en-US" sz="1600" dirty="0">
                <a:solidFill>
                  <a:srgbClr val="000000"/>
                </a:solidFill>
                <a:latin typeface="MiSans" pitchFamily="34" charset="0"/>
                <a:ea typeface="MiSans" pitchFamily="34" charset="-122"/>
                <a:cs typeface="MiSans" pitchFamily="34" charset="-120"/>
              </a:rPr>
              <a:t>/01</a:t>
            </a:r>
            <a:endParaRPr lang="en-US" sz="1600" dirty="0"/>
          </a:p>
        </p:txBody>
      </p:sp>
      <p:sp>
        <p:nvSpPr>
          <p:cNvPr id="8" name="Shape 5"/>
          <p:cNvSpPr/>
          <p:nvPr/>
        </p:nvSpPr>
        <p:spPr>
          <a:xfrm>
            <a:off x="11450859" y="428881"/>
            <a:ext cx="209306" cy="42231"/>
          </a:xfrm>
          <a:prstGeom prst="rect">
            <a:avLst/>
          </a:prstGeom>
          <a:solidFill>
            <a:srgbClr val="000000"/>
          </a:solidFill>
          <a:ln w="19050">
            <a:solidFill>
              <a:srgbClr val="000000"/>
            </a:solidFill>
            <a:prstDash val="solid"/>
          </a:ln>
        </p:spPr>
      </p:sp>
      <p:sp>
        <p:nvSpPr>
          <p:cNvPr id="9" name="Text 6"/>
          <p:cNvSpPr/>
          <p:nvPr/>
        </p:nvSpPr>
        <p:spPr>
          <a:xfrm>
            <a:off x="11450859" y="42888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0" name="Shape 7"/>
          <p:cNvSpPr/>
          <p:nvPr/>
        </p:nvSpPr>
        <p:spPr>
          <a:xfrm>
            <a:off x="11450859" y="525855"/>
            <a:ext cx="209306" cy="42231"/>
          </a:xfrm>
          <a:prstGeom prst="rect">
            <a:avLst/>
          </a:prstGeom>
          <a:solidFill>
            <a:srgbClr val="000000"/>
          </a:solidFill>
          <a:ln w="19050">
            <a:solidFill>
              <a:srgbClr val="000000"/>
            </a:solidFill>
            <a:prstDash val="solid"/>
          </a:ln>
        </p:spPr>
      </p:sp>
      <p:sp>
        <p:nvSpPr>
          <p:cNvPr id="11" name="Text 8"/>
          <p:cNvSpPr/>
          <p:nvPr/>
        </p:nvSpPr>
        <p:spPr>
          <a:xfrm>
            <a:off x="11450859" y="52585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9"/>
          <p:cNvSpPr/>
          <p:nvPr/>
        </p:nvSpPr>
        <p:spPr>
          <a:xfrm>
            <a:off x="11450859" y="622829"/>
            <a:ext cx="209306" cy="42231"/>
          </a:xfrm>
          <a:prstGeom prst="rect">
            <a:avLst/>
          </a:prstGeom>
          <a:solidFill>
            <a:srgbClr val="000000"/>
          </a:solidFill>
          <a:ln w="19050">
            <a:solidFill>
              <a:srgbClr val="000000"/>
            </a:solidFill>
            <a:prstDash val="solid"/>
          </a:ln>
        </p:spPr>
      </p:sp>
      <p:sp>
        <p:nvSpPr>
          <p:cNvPr id="13" name="Text 10"/>
          <p:cNvSpPr/>
          <p:nvPr/>
        </p:nvSpPr>
        <p:spPr>
          <a:xfrm>
            <a:off x="11450859" y="622829"/>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11"/>
          <p:cNvSpPr/>
          <p:nvPr/>
        </p:nvSpPr>
        <p:spPr>
          <a:xfrm>
            <a:off x="5099607" y="6293196"/>
            <a:ext cx="2063750" cy="0"/>
          </a:xfrm>
          <a:prstGeom prst="straightConnector1">
            <a:avLst/>
          </a:prstGeom>
          <a:noFill/>
          <a:ln w="9525">
            <a:solidFill>
              <a:srgbClr val="000000">
                <a:alpha val="21961"/>
              </a:srgbClr>
            </a:solidFill>
            <a:prstDash val="solid"/>
            <a:headEnd type="none"/>
            <a:tailEnd type="none"/>
          </a:ln>
        </p:spPr>
      </p:sp>
      <p:pic>
        <p:nvPicPr>
          <p:cNvPr id="15" name="Image 1" descr="https://kimi-img.moonshot.cn/pub/slides/slides_tmpl/image/25-06-01-00:34:17-d0tiv2c75iks2gau4sn0.png"/>
          <p:cNvPicPr>
            <a:picLocks noChangeAspect="true"/>
          </p:cNvPicPr>
          <p:nvPr/>
        </p:nvPicPr>
        <p:blipFill>
          <a:blip r:embed="rId2">
            <a:alphaModFix amt="40000"/>
          </a:blip>
          <a:stretch>
            <a:fillRect/>
          </a:stretch>
        </p:blipFill>
        <p:spPr>
          <a:xfrm rot="16200000">
            <a:off x="1080135" y="44450"/>
            <a:ext cx="262890" cy="1170305"/>
          </a:xfrm>
          <a:prstGeom prst="rect">
            <a:avLst/>
          </a:prstGeom>
        </p:spPr>
      </p:pic>
      <p:sp>
        <p:nvSpPr>
          <p:cNvPr id="16" name="Text 12"/>
          <p:cNvSpPr/>
          <p:nvPr/>
        </p:nvSpPr>
        <p:spPr>
          <a:xfrm>
            <a:off x="626745" y="2816860"/>
            <a:ext cx="7075805" cy="1271191"/>
          </a:xfrm>
          <a:prstGeom prst="rect">
            <a:avLst/>
          </a:prstGeom>
          <a:noFill/>
        </p:spPr>
        <p:txBody>
          <a:bodyPr wrap="square" lIns="91440" tIns="45720" rIns="91440" bIns="45720" rtlCol="0" anchor="t">
            <a:spAutoFit/>
          </a:bodyPr>
          <a:lstStyle/>
          <a:p>
            <a:pPr marL="0" indent="0" algn="l">
              <a:lnSpc>
                <a:spcPct val="100000"/>
              </a:lnSpc>
              <a:buNone/>
            </a:pPr>
            <a:r>
              <a:rPr lang="en-US" sz="4400" b="1" dirty="0">
                <a:solidFill>
                  <a:srgbClr val="333333"/>
                </a:solidFill>
                <a:latin typeface="MiSans" pitchFamily="34" charset="0"/>
                <a:ea typeface="MiSans" pitchFamily="34" charset="-122"/>
                <a:cs typeface="MiSans" pitchFamily="34" charset="-120"/>
              </a:rPr>
              <a:t>居民水电气计量开放日制度解读</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5:03-d0tivds75iks2gau4svg.png"/>
          <p:cNvPicPr>
            <a:picLocks noChangeAspect="true"/>
          </p:cNvPicPr>
          <p:nvPr/>
        </p:nvPicPr>
        <p:blipFill>
          <a:blip r:embed="rId1">
            <a:alphaModFix amt="40000"/>
          </a:blip>
          <a:stretch>
            <a:fillRect/>
          </a:stretch>
        </p:blipFill>
        <p:spPr>
          <a:xfrm>
            <a:off x="0" y="0"/>
            <a:ext cx="12192000" cy="6858000"/>
          </a:xfrm>
          <a:prstGeom prst="rect">
            <a:avLst/>
          </a:prstGeom>
        </p:spPr>
      </p:pic>
      <p:sp>
        <p:nvSpPr>
          <p:cNvPr id="3" name="Text 0"/>
          <p:cNvSpPr/>
          <p:nvPr/>
        </p:nvSpPr>
        <p:spPr>
          <a:xfrm>
            <a:off x="6164580" y="3178810"/>
            <a:ext cx="3796665" cy="300672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统筹活动策划，协调水电气企业和技术机构，确保活动顺利开展。</a:t>
            </a:r>
            <a:endParaRPr lang="en-US" sz="1600" dirty="0"/>
          </a:p>
        </p:txBody>
      </p:sp>
      <p:sp>
        <p:nvSpPr>
          <p:cNvPr id="4" name="Text 1"/>
          <p:cNvSpPr/>
          <p:nvPr/>
        </p:nvSpPr>
        <p:spPr>
          <a:xfrm>
            <a:off x="913765" y="918210"/>
            <a:ext cx="10468610" cy="822920"/>
          </a:xfrm>
          <a:prstGeom prst="rect">
            <a:avLst/>
          </a:prstGeom>
          <a:noFill/>
        </p:spPr>
        <p:txBody>
          <a:bodyPr wrap="square" lIns="0" tIns="0" rIns="0" bIns="0" rtlCol="0" anchor="t">
            <a:spAutoFit/>
          </a:bodyPr>
          <a:lstStyle/>
          <a:p>
            <a:pPr marL="0" indent="0" algn="l">
              <a:lnSpc>
                <a:spcPct val="150000"/>
              </a:lnSpc>
              <a:buNone/>
            </a:pPr>
            <a:r>
              <a:rPr lang="en-US" sz="3600" dirty="0">
                <a:solidFill>
                  <a:srgbClr val="0D0D0D"/>
                </a:solidFill>
                <a:latin typeface="MiSans" pitchFamily="34" charset="0"/>
                <a:ea typeface="MiSans" pitchFamily="34" charset="-122"/>
                <a:cs typeface="MiSans" pitchFamily="34" charset="-120"/>
              </a:rPr>
              <a:t>市场监管部门职责</a:t>
            </a:r>
            <a:endParaRPr lang="en-US" sz="1600" dirty="0"/>
          </a:p>
        </p:txBody>
      </p:sp>
      <p:sp>
        <p:nvSpPr>
          <p:cNvPr id="5" name="Text 2"/>
          <p:cNvSpPr/>
          <p:nvPr/>
        </p:nvSpPr>
        <p:spPr>
          <a:xfrm>
            <a:off x="6166485" y="2667635"/>
            <a:ext cx="5436870" cy="511175"/>
          </a:xfrm>
          <a:prstGeom prst="rect">
            <a:avLst/>
          </a:prstGeom>
          <a:noFill/>
        </p:spPr>
        <p:txBody>
          <a:bodyPr wrap="square" lIns="0" tIns="0" rIns="0" bIns="0" rtlCol="0" anchor="t"/>
          <a:lstStyle/>
          <a:p>
            <a:pPr marL="0" indent="0" algn="l">
              <a:lnSpc>
                <a:spcPct val="150000"/>
              </a:lnSpc>
              <a:buNone/>
            </a:pPr>
            <a:r>
              <a:rPr lang="en-US" sz="2000" dirty="0">
                <a:solidFill>
                  <a:srgbClr val="577FD2"/>
                </a:solidFill>
                <a:latin typeface="MiSans" pitchFamily="34" charset="0"/>
                <a:ea typeface="MiSans" pitchFamily="34" charset="-122"/>
                <a:cs typeface="MiSans" pitchFamily="34" charset="-120"/>
              </a:rPr>
              <a:t>统筹活动策划</a:t>
            </a:r>
            <a:endParaRPr lang="en-US" sz="1600" dirty="0"/>
          </a:p>
        </p:txBody>
      </p:sp>
      <p:sp>
        <p:nvSpPr>
          <p:cNvPr id="6" name="Shape 3"/>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pic>
        <p:nvPicPr>
          <p:cNvPr id="7" name="Image 1" descr="https://kimi-img.moonshot.cn/pub/slides/slides_tmpl/image/25-06-01-00:34:54-d0tivbk75iks2gau4su0.png"/>
          <p:cNvPicPr>
            <a:picLocks noChangeAspect="true"/>
          </p:cNvPicPr>
          <p:nvPr/>
        </p:nvPicPr>
        <p:blipFill>
          <a:blip r:embed="rId2">
            <a:alphaModFix amt="80000"/>
          </a:blip>
          <a:stretch>
            <a:fillRect/>
          </a:stretch>
        </p:blipFill>
        <p:spPr>
          <a:xfrm>
            <a:off x="1214120" y="2749550"/>
            <a:ext cx="2677795" cy="2831465"/>
          </a:xfrm>
          <a:prstGeom prst="rect">
            <a:avLst/>
          </a:prstGeom>
        </p:spPr>
      </p:pic>
      <p:pic>
        <p:nvPicPr>
          <p:cNvPr id="8" name="Image 2" descr="https://kimi-img.moonshot.cn/pub/slides/slides_tmpl/image/25-06-01-00:35:03-d0tivds75iks2gau4sug.png"/>
          <p:cNvPicPr>
            <a:picLocks noChangeAspect="true"/>
          </p:cNvPicPr>
          <p:nvPr/>
        </p:nvPicPr>
        <p:blipFill>
          <a:blip r:embed="rId3">
            <a:alphaModFix amt="60000"/>
          </a:blip>
          <a:stretch>
            <a:fillRect/>
          </a:stretch>
        </p:blipFill>
        <p:spPr>
          <a:xfrm>
            <a:off x="4748530" y="2228850"/>
            <a:ext cx="717550" cy="520700"/>
          </a:xfrm>
          <a:prstGeom prst="rect">
            <a:avLst/>
          </a:prstGeom>
        </p:spPr>
      </p:pic>
      <p:pic>
        <p:nvPicPr>
          <p:cNvPr id="9" name="Image 3" descr="https://kimi-img.moonshot.cn/pub/slides/slides_tmpl/image/25-06-01-00:35:03-d0tivds75iks2gau4sv0.png"/>
          <p:cNvPicPr>
            <a:picLocks noChangeAspect="true"/>
          </p:cNvPicPr>
          <p:nvPr/>
        </p:nvPicPr>
        <p:blipFill>
          <a:blip r:embed="rId4"/>
          <a:stretch>
            <a:fillRect/>
          </a:stretch>
        </p:blipFill>
        <p:spPr>
          <a:xfrm>
            <a:off x="2790190" y="4832985"/>
            <a:ext cx="943610" cy="346075"/>
          </a:xfrm>
          <a:prstGeom prst="rect">
            <a:avLst/>
          </a:prstGeom>
        </p:spPr>
      </p:pic>
      <p:sp>
        <p:nvSpPr>
          <p:cNvPr id="10" name="Shape 4"/>
          <p:cNvSpPr/>
          <p:nvPr/>
        </p:nvSpPr>
        <p:spPr>
          <a:xfrm rot="19800000">
            <a:off x="1225968" y="3994193"/>
            <a:ext cx="1696082" cy="1703277"/>
          </a:xfrm>
          <a:custGeom>
            <a:avLst/>
            <a:gdLst/>
            <a:ahLst/>
            <a:cxnLst/>
            <a:rect l="l" t="t" r="r" b="b"/>
            <a:pathLst>
              <a:path w="1696082" h="1703277">
                <a:moveTo>
                  <a:pt x="604939" y="1663790"/>
                </a:moveTo>
                <a:lnTo>
                  <a:pt x="1091144" y="1663790"/>
                </a:lnTo>
                <a:lnTo>
                  <a:pt x="1019677" y="1685975"/>
                </a:lnTo>
                <a:cubicBezTo>
                  <a:pt x="964237" y="1697320"/>
                  <a:pt x="906835" y="1703277"/>
                  <a:pt x="848041" y="1703277"/>
                </a:cubicBezTo>
                <a:cubicBezTo>
                  <a:pt x="789247" y="1703277"/>
                  <a:pt x="731845" y="1697320"/>
                  <a:pt x="676406" y="1685975"/>
                </a:cubicBezTo>
                <a:close/>
                <a:moveTo>
                  <a:pt x="365869" y="1552871"/>
                </a:moveTo>
                <a:lnTo>
                  <a:pt x="1330213" y="1552871"/>
                </a:lnTo>
                <a:lnTo>
                  <a:pt x="1324202" y="1557831"/>
                </a:lnTo>
                <a:lnTo>
                  <a:pt x="1260590" y="1592358"/>
                </a:lnTo>
                <a:lnTo>
                  <a:pt x="435492" y="1592358"/>
                </a:lnTo>
                <a:lnTo>
                  <a:pt x="371880" y="1557831"/>
                </a:lnTo>
                <a:close/>
                <a:moveTo>
                  <a:pt x="236033" y="1441952"/>
                </a:moveTo>
                <a:lnTo>
                  <a:pt x="1460050" y="1441952"/>
                </a:lnTo>
                <a:lnTo>
                  <a:pt x="1450243" y="1453838"/>
                </a:lnTo>
                <a:lnTo>
                  <a:pt x="1416790" y="1481438"/>
                </a:lnTo>
                <a:lnTo>
                  <a:pt x="279292" y="1481438"/>
                </a:lnTo>
                <a:lnTo>
                  <a:pt x="245840" y="1453838"/>
                </a:lnTo>
                <a:close/>
                <a:moveTo>
                  <a:pt x="144515" y="1331032"/>
                </a:moveTo>
                <a:lnTo>
                  <a:pt x="1551567" y="1331032"/>
                </a:lnTo>
                <a:lnTo>
                  <a:pt x="1518988" y="1370519"/>
                </a:lnTo>
                <a:lnTo>
                  <a:pt x="177095" y="1370519"/>
                </a:lnTo>
                <a:close/>
                <a:moveTo>
                  <a:pt x="83397" y="1220113"/>
                </a:moveTo>
                <a:lnTo>
                  <a:pt x="1612686" y="1220113"/>
                </a:lnTo>
                <a:lnTo>
                  <a:pt x="1591253" y="1259600"/>
                </a:lnTo>
                <a:lnTo>
                  <a:pt x="104830" y="1259600"/>
                </a:lnTo>
                <a:close/>
                <a:moveTo>
                  <a:pt x="40373" y="1109194"/>
                </a:moveTo>
                <a:lnTo>
                  <a:pt x="1655709" y="1109194"/>
                </a:lnTo>
                <a:lnTo>
                  <a:pt x="1643451" y="1148680"/>
                </a:lnTo>
                <a:lnTo>
                  <a:pt x="52631" y="1148680"/>
                </a:lnTo>
                <a:close/>
                <a:moveTo>
                  <a:pt x="11181" y="998274"/>
                </a:moveTo>
                <a:lnTo>
                  <a:pt x="1684901" y="998274"/>
                </a:lnTo>
                <a:lnTo>
                  <a:pt x="1682381" y="1023274"/>
                </a:lnTo>
                <a:lnTo>
                  <a:pt x="1677883" y="1037761"/>
                </a:lnTo>
                <a:lnTo>
                  <a:pt x="18199" y="1037761"/>
                </a:lnTo>
                <a:lnTo>
                  <a:pt x="13702" y="1023274"/>
                </a:lnTo>
                <a:close/>
                <a:moveTo>
                  <a:pt x="0" y="887355"/>
                </a:moveTo>
                <a:lnTo>
                  <a:pt x="1696082" y="887355"/>
                </a:lnTo>
                <a:lnTo>
                  <a:pt x="1692102" y="926842"/>
                </a:lnTo>
                <a:lnTo>
                  <a:pt x="3980" y="926842"/>
                </a:lnTo>
                <a:close/>
                <a:moveTo>
                  <a:pt x="3980" y="776435"/>
                </a:moveTo>
                <a:lnTo>
                  <a:pt x="1692102" y="776435"/>
                </a:lnTo>
                <a:lnTo>
                  <a:pt x="1696082" y="815922"/>
                </a:lnTo>
                <a:lnTo>
                  <a:pt x="0" y="815922"/>
                </a:lnTo>
                <a:close/>
                <a:moveTo>
                  <a:pt x="18199" y="665516"/>
                </a:moveTo>
                <a:lnTo>
                  <a:pt x="1677884" y="665516"/>
                </a:lnTo>
                <a:lnTo>
                  <a:pt x="1682381" y="680003"/>
                </a:lnTo>
                <a:lnTo>
                  <a:pt x="1684901" y="705003"/>
                </a:lnTo>
                <a:lnTo>
                  <a:pt x="11181" y="705003"/>
                </a:lnTo>
                <a:lnTo>
                  <a:pt x="13702" y="680003"/>
                </a:lnTo>
                <a:close/>
                <a:moveTo>
                  <a:pt x="52631" y="554597"/>
                </a:moveTo>
                <a:lnTo>
                  <a:pt x="1643453" y="554597"/>
                </a:lnTo>
                <a:lnTo>
                  <a:pt x="1655710" y="594083"/>
                </a:lnTo>
                <a:lnTo>
                  <a:pt x="40373" y="594083"/>
                </a:lnTo>
                <a:close/>
                <a:moveTo>
                  <a:pt x="104829" y="443677"/>
                </a:moveTo>
                <a:lnTo>
                  <a:pt x="1591253" y="443677"/>
                </a:lnTo>
                <a:lnTo>
                  <a:pt x="1612686" y="483164"/>
                </a:lnTo>
                <a:lnTo>
                  <a:pt x="83396" y="483164"/>
                </a:lnTo>
                <a:close/>
                <a:moveTo>
                  <a:pt x="177094" y="332758"/>
                </a:moveTo>
                <a:lnTo>
                  <a:pt x="1518989" y="332758"/>
                </a:lnTo>
                <a:lnTo>
                  <a:pt x="1551568" y="372245"/>
                </a:lnTo>
                <a:lnTo>
                  <a:pt x="144514" y="372245"/>
                </a:lnTo>
                <a:close/>
                <a:moveTo>
                  <a:pt x="279291" y="221839"/>
                </a:moveTo>
                <a:lnTo>
                  <a:pt x="1416792" y="221839"/>
                </a:lnTo>
                <a:lnTo>
                  <a:pt x="1450243" y="249439"/>
                </a:lnTo>
                <a:lnTo>
                  <a:pt x="1460050" y="261325"/>
                </a:lnTo>
                <a:lnTo>
                  <a:pt x="236032" y="261325"/>
                </a:lnTo>
                <a:lnTo>
                  <a:pt x="245840" y="249439"/>
                </a:lnTo>
                <a:close/>
                <a:moveTo>
                  <a:pt x="435490" y="110919"/>
                </a:moveTo>
                <a:lnTo>
                  <a:pt x="1260592" y="110919"/>
                </a:lnTo>
                <a:lnTo>
                  <a:pt x="1324202" y="145446"/>
                </a:lnTo>
                <a:lnTo>
                  <a:pt x="1330214" y="150406"/>
                </a:lnTo>
                <a:lnTo>
                  <a:pt x="365868" y="150406"/>
                </a:lnTo>
                <a:lnTo>
                  <a:pt x="371880" y="145446"/>
                </a:lnTo>
                <a:close/>
                <a:moveTo>
                  <a:pt x="848020" y="0"/>
                </a:moveTo>
                <a:lnTo>
                  <a:pt x="848063" y="0"/>
                </a:lnTo>
                <a:lnTo>
                  <a:pt x="935117" y="4396"/>
                </a:lnTo>
                <a:cubicBezTo>
                  <a:pt x="963746" y="7304"/>
                  <a:pt x="991958" y="11629"/>
                  <a:pt x="1019677" y="17302"/>
                </a:cubicBezTo>
                <a:lnTo>
                  <a:pt x="1091147" y="39487"/>
                </a:lnTo>
                <a:lnTo>
                  <a:pt x="604936" y="39487"/>
                </a:lnTo>
                <a:lnTo>
                  <a:pt x="676406" y="17302"/>
                </a:lnTo>
                <a:cubicBezTo>
                  <a:pt x="704126" y="11629"/>
                  <a:pt x="732336" y="7304"/>
                  <a:pt x="760966" y="4396"/>
                </a:cubicBezTo>
                <a:close/>
              </a:path>
            </a:pathLst>
          </a:custGeom>
          <a:solidFill>
            <a:srgbClr val="00B0F0">
              <a:alpha val="30196"/>
            </a:srgbClr>
          </a:solidFill>
        </p:spPr>
      </p:sp>
      <p:sp>
        <p:nvSpPr>
          <p:cNvPr id="11" name="Text 5"/>
          <p:cNvSpPr/>
          <p:nvPr/>
        </p:nvSpPr>
        <p:spPr>
          <a:xfrm rot="19800000">
            <a:off x="1225968" y="3994193"/>
            <a:ext cx="1696082" cy="1703277"/>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12" name="Image 4" descr="https://kimi-img.moonshot.cn/pub/slides/slides_tmpl/image/25-06-01-00:35:04-d0tive475iks2gau4t0g.png"/>
          <p:cNvPicPr>
            <a:picLocks noChangeAspect="true"/>
          </p:cNvPicPr>
          <p:nvPr/>
        </p:nvPicPr>
        <p:blipFill>
          <a:blip r:embed="rId5"/>
          <a:stretch>
            <a:fillRect/>
          </a:stretch>
        </p:blipFill>
        <p:spPr>
          <a:xfrm>
            <a:off x="2422525" y="2265680"/>
            <a:ext cx="2326005" cy="2326005"/>
          </a:xfrm>
          <a:prstGeom prst="rect">
            <a:avLst/>
          </a:prstGeom>
        </p:spPr>
      </p:pic>
      <p:pic>
        <p:nvPicPr>
          <p:cNvPr id="13" name="Image 5" descr="https://kimi-img.moonshot.cn/pub/slides/slides_tmpl/image/25-06-01-00:35:03-d0tivds75iks2gau4t00.png"/>
          <p:cNvPicPr>
            <a:picLocks noChangeAspect="true"/>
          </p:cNvPicPr>
          <p:nvPr/>
        </p:nvPicPr>
        <p:blipFill>
          <a:blip r:embed="rId6"/>
          <a:stretch>
            <a:fillRect/>
          </a:stretch>
        </p:blipFill>
        <p:spPr>
          <a:xfrm rot="20700000">
            <a:off x="3891915" y="3684270"/>
            <a:ext cx="1569720" cy="1429385"/>
          </a:xfrm>
          <a:prstGeom prst="rect">
            <a:avLst/>
          </a:prstGeom>
        </p:spPr>
      </p:pic>
      <p:pic>
        <p:nvPicPr>
          <p:cNvPr id="14" name="Image 6" descr="https://kimi-img.moonshot.cn/pub/slides/slides_tmpl/image/25-06-01-00:35:04-d0tive475iks2gau4t10.png"/>
          <p:cNvPicPr>
            <a:picLocks noChangeAspect="true"/>
          </p:cNvPicPr>
          <p:nvPr/>
        </p:nvPicPr>
        <p:blipFill>
          <a:blip r:embed="rId7"/>
          <a:stretch>
            <a:fillRect/>
          </a:stretch>
        </p:blipFill>
        <p:spPr>
          <a:xfrm>
            <a:off x="913765" y="4944110"/>
            <a:ext cx="461645" cy="462915"/>
          </a:xfrm>
          <a:prstGeom prst="rect">
            <a:avLst/>
          </a:prstGeom>
        </p:spPr>
      </p:pic>
      <p:sp>
        <p:nvSpPr>
          <p:cNvPr id="15" name="Shape 6"/>
          <p:cNvSpPr/>
          <p:nvPr/>
        </p:nvSpPr>
        <p:spPr>
          <a:xfrm>
            <a:off x="2415540" y="2202815"/>
            <a:ext cx="2395855" cy="2395855"/>
          </a:xfrm>
          <a:prstGeom prst="ellipse">
            <a:avLst/>
          </a:prstGeom>
          <a:gradFill flip="none" rotWithShape="true">
            <a:gsLst>
              <a:gs pos="0">
                <a:srgbClr val="0C24C4"/>
              </a:gs>
              <a:gs pos="68000">
                <a:srgbClr val="F3F7FA">
                  <a:alpha val="0"/>
                </a:srgbClr>
              </a:gs>
            </a:gsLst>
            <a:path path="circle">
              <a:fillToRect t="100000" r="100000"/>
            </a:path>
            <a:tileRect l="-100000" b="-100000"/>
          </a:gradFill>
        </p:spPr>
      </p:sp>
      <p:sp>
        <p:nvSpPr>
          <p:cNvPr id="16" name="Text 7"/>
          <p:cNvSpPr/>
          <p:nvPr/>
        </p:nvSpPr>
        <p:spPr>
          <a:xfrm>
            <a:off x="2415540" y="2202815"/>
            <a:ext cx="2395855" cy="2395855"/>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17" name="Image 7" descr="https://kimi-img.moonshot.cn/pub/slides/slides_tmpl/image/25-06-01-00:34:30-d0tiv5k75iks2gau4srg.png"/>
          <p:cNvPicPr>
            <a:picLocks noChangeAspect="true"/>
          </p:cNvPicPr>
          <p:nvPr/>
        </p:nvPicPr>
        <p:blipFill>
          <a:blip r:embed="rId8">
            <a:alphaModFix amt="60000"/>
          </a:blip>
          <a:stretch>
            <a:fillRect/>
          </a:stretch>
        </p:blipFill>
        <p:spPr>
          <a:xfrm rot="1740000">
            <a:off x="10302240" y="1891030"/>
            <a:ext cx="805815" cy="847725"/>
          </a:xfrm>
          <a:prstGeom prst="rect">
            <a:avLst/>
          </a:prstGeom>
        </p:spPr>
      </p:pic>
      <p:pic>
        <p:nvPicPr>
          <p:cNvPr id="18" name="Image 8" descr="https://kimi-img.moonshot.cn/pub/slides/slides_tmpl/image/25-06-01-00:35:04-d0tive475iks2gau4t10.png"/>
          <p:cNvPicPr>
            <a:picLocks noChangeAspect="true"/>
          </p:cNvPicPr>
          <p:nvPr/>
        </p:nvPicPr>
        <p:blipFill>
          <a:blip r:embed="rId7">
            <a:alphaModFix amt="20000"/>
          </a:blip>
          <a:stretch>
            <a:fillRect/>
          </a:stretch>
        </p:blipFill>
        <p:spPr>
          <a:xfrm>
            <a:off x="10052050" y="-999490"/>
            <a:ext cx="3007995" cy="3016250"/>
          </a:xfrm>
          <a:prstGeom prst="rect">
            <a:avLst/>
          </a:prstGeom>
        </p:spPr>
      </p:pic>
      <p:sp>
        <p:nvSpPr>
          <p:cNvPr id="19" name="Shape 8"/>
          <p:cNvSpPr/>
          <p:nvPr/>
        </p:nvSpPr>
        <p:spPr>
          <a:xfrm>
            <a:off x="576149" y="498250"/>
            <a:ext cx="209306" cy="42231"/>
          </a:xfrm>
          <a:prstGeom prst="rect">
            <a:avLst/>
          </a:prstGeom>
          <a:solidFill>
            <a:srgbClr val="92ABDF"/>
          </a:solidFill>
          <a:ln w="12700">
            <a:solidFill>
              <a:srgbClr val="92ABDF"/>
            </a:solidFill>
            <a:prstDash val="solid"/>
          </a:ln>
        </p:spPr>
      </p:sp>
      <p:sp>
        <p:nvSpPr>
          <p:cNvPr id="20" name="Text 9"/>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1" name="Shape 10"/>
          <p:cNvSpPr/>
          <p:nvPr/>
        </p:nvSpPr>
        <p:spPr>
          <a:xfrm>
            <a:off x="576149" y="595224"/>
            <a:ext cx="209306" cy="42231"/>
          </a:xfrm>
          <a:prstGeom prst="rect">
            <a:avLst/>
          </a:prstGeom>
          <a:solidFill>
            <a:srgbClr val="92ABDF"/>
          </a:solidFill>
          <a:ln w="12700">
            <a:solidFill>
              <a:srgbClr val="92ABDF"/>
            </a:solidFill>
            <a:prstDash val="solid"/>
          </a:ln>
        </p:spPr>
      </p:sp>
      <p:sp>
        <p:nvSpPr>
          <p:cNvPr id="22" name="Text 11"/>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3" name="Shape 12"/>
          <p:cNvSpPr/>
          <p:nvPr/>
        </p:nvSpPr>
        <p:spPr>
          <a:xfrm>
            <a:off x="576149" y="692198"/>
            <a:ext cx="209306" cy="42231"/>
          </a:xfrm>
          <a:prstGeom prst="rect">
            <a:avLst/>
          </a:prstGeom>
          <a:solidFill>
            <a:srgbClr val="92ABDF"/>
          </a:solidFill>
          <a:ln w="12700">
            <a:solidFill>
              <a:srgbClr val="92ABDF"/>
            </a:solidFill>
            <a:prstDash val="solid"/>
          </a:ln>
        </p:spPr>
      </p:sp>
      <p:sp>
        <p:nvSpPr>
          <p:cNvPr id="24" name="Text 13"/>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5" name="Shape 14"/>
          <p:cNvSpPr/>
          <p:nvPr/>
        </p:nvSpPr>
        <p:spPr>
          <a:xfrm>
            <a:off x="531399" y="6143377"/>
            <a:ext cx="209306" cy="42231"/>
          </a:xfrm>
          <a:prstGeom prst="rect">
            <a:avLst/>
          </a:prstGeom>
          <a:solidFill>
            <a:srgbClr val="92ABDF"/>
          </a:solidFill>
          <a:ln w="19050">
            <a:solidFill>
              <a:srgbClr val="92ABDF"/>
            </a:solidFill>
            <a:prstDash val="solid"/>
          </a:ln>
        </p:spPr>
      </p:sp>
      <p:sp>
        <p:nvSpPr>
          <p:cNvPr id="26" name="Text 15"/>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7" name="Shape 16"/>
          <p:cNvSpPr/>
          <p:nvPr/>
        </p:nvSpPr>
        <p:spPr>
          <a:xfrm>
            <a:off x="531399" y="6240351"/>
            <a:ext cx="209306" cy="42231"/>
          </a:xfrm>
          <a:prstGeom prst="rect">
            <a:avLst/>
          </a:prstGeom>
          <a:solidFill>
            <a:srgbClr val="92ABDF"/>
          </a:solidFill>
          <a:ln w="19050">
            <a:solidFill>
              <a:srgbClr val="92ABDF"/>
            </a:solidFill>
            <a:prstDash val="solid"/>
          </a:ln>
        </p:spPr>
      </p:sp>
      <p:sp>
        <p:nvSpPr>
          <p:cNvPr id="28" name="Text 17"/>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9" name="Shape 18"/>
          <p:cNvSpPr/>
          <p:nvPr/>
        </p:nvSpPr>
        <p:spPr>
          <a:xfrm>
            <a:off x="531399" y="6337325"/>
            <a:ext cx="209306" cy="42231"/>
          </a:xfrm>
          <a:prstGeom prst="rect">
            <a:avLst/>
          </a:prstGeom>
          <a:solidFill>
            <a:srgbClr val="92ABDF"/>
          </a:solidFill>
          <a:ln w="19050">
            <a:solidFill>
              <a:srgbClr val="92ABDF"/>
            </a:solidFill>
            <a:prstDash val="solid"/>
          </a:ln>
        </p:spPr>
      </p:sp>
      <p:sp>
        <p:nvSpPr>
          <p:cNvPr id="30" name="Text 19"/>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sp>
        <p:nvSpPr>
          <p:cNvPr id="3" name="Text 0"/>
          <p:cNvSpPr/>
          <p:nvPr/>
        </p:nvSpPr>
        <p:spPr>
          <a:xfrm>
            <a:off x="713105" y="3533775"/>
            <a:ext cx="5052060" cy="229743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配合开放日活动，提供活动场地和开放日所用计量器具，支持活动开展。</a:t>
            </a:r>
            <a:endParaRPr lang="en-US" sz="1600" dirty="0"/>
          </a:p>
        </p:txBody>
      </p:sp>
      <p:sp>
        <p:nvSpPr>
          <p:cNvPr id="4" name="Text 1"/>
          <p:cNvSpPr/>
          <p:nvPr/>
        </p:nvSpPr>
        <p:spPr>
          <a:xfrm>
            <a:off x="713105" y="1835150"/>
            <a:ext cx="7793355" cy="822920"/>
          </a:xfrm>
          <a:prstGeom prst="rect">
            <a:avLst/>
          </a:prstGeom>
          <a:noFill/>
        </p:spPr>
        <p:txBody>
          <a:bodyPr wrap="square" lIns="0" tIns="0" rIns="0" bIns="0" rtlCol="0" anchor="t">
            <a:spAutoFit/>
          </a:bodyPr>
          <a:lstStyle/>
          <a:p>
            <a:pPr marL="0" indent="0" algn="just">
              <a:lnSpc>
                <a:spcPct val="150000"/>
              </a:lnSpc>
              <a:buNone/>
            </a:pPr>
            <a:r>
              <a:rPr lang="en-US" sz="3600" dirty="0">
                <a:solidFill>
                  <a:srgbClr val="0D0D0D"/>
                </a:solidFill>
                <a:latin typeface="MiSans" pitchFamily="34" charset="0"/>
                <a:ea typeface="MiSans" pitchFamily="34" charset="-122"/>
                <a:cs typeface="MiSans" pitchFamily="34" charset="-120"/>
              </a:rPr>
              <a:t>水电气企业职责</a:t>
            </a:r>
            <a:endParaRPr lang="en-US" sz="1600" dirty="0"/>
          </a:p>
        </p:txBody>
      </p:sp>
      <p:sp>
        <p:nvSpPr>
          <p:cNvPr id="5" name="Text 2"/>
          <p:cNvSpPr/>
          <p:nvPr/>
        </p:nvSpPr>
        <p:spPr>
          <a:xfrm>
            <a:off x="713105" y="3072130"/>
            <a:ext cx="6583045" cy="457200"/>
          </a:xfrm>
          <a:prstGeom prst="rect">
            <a:avLst/>
          </a:prstGeom>
          <a:noFill/>
        </p:spPr>
        <p:txBody>
          <a:bodyPr wrap="square" lIns="0" tIns="0" rIns="0" bIns="0" rtlCol="0" anchor="t">
            <a:spAutoFit/>
          </a:bodyPr>
          <a:lstStyle/>
          <a:p>
            <a:pPr marL="0" indent="0" algn="just">
              <a:lnSpc>
                <a:spcPct val="150000"/>
              </a:lnSpc>
              <a:buNone/>
            </a:pPr>
            <a:r>
              <a:rPr lang="en-US" sz="2000" dirty="0">
                <a:solidFill>
                  <a:srgbClr val="577FD2"/>
                </a:solidFill>
                <a:latin typeface="MiSans" pitchFamily="34" charset="0"/>
                <a:ea typeface="MiSans" pitchFamily="34" charset="-122"/>
                <a:cs typeface="MiSans" pitchFamily="34" charset="-120"/>
              </a:rPr>
              <a:t>配合开放日活动</a:t>
            </a:r>
            <a:endParaRPr lang="en-US" sz="1600" dirty="0"/>
          </a:p>
        </p:txBody>
      </p:sp>
      <p:pic>
        <p:nvPicPr>
          <p:cNvPr id="6" name="Image 1" descr="https://kimi-img.moonshot.cn/pub/slides/slides_tmpl/image/25-06-01-00:34:30-d0tiv5k75iks2gau4srg.png"/>
          <p:cNvPicPr>
            <a:picLocks noChangeAspect="true"/>
          </p:cNvPicPr>
          <p:nvPr/>
        </p:nvPicPr>
        <p:blipFill>
          <a:blip r:embed="rId2">
            <a:alphaModFix amt="80000"/>
          </a:blip>
          <a:stretch>
            <a:fillRect/>
          </a:stretch>
        </p:blipFill>
        <p:spPr>
          <a:xfrm>
            <a:off x="6671945" y="4681220"/>
            <a:ext cx="892175" cy="938530"/>
          </a:xfrm>
          <a:prstGeom prst="rect">
            <a:avLst/>
          </a:prstGeom>
        </p:spPr>
      </p:pic>
      <p:sp>
        <p:nvSpPr>
          <p:cNvPr id="7" name="Shape 3"/>
          <p:cNvSpPr/>
          <p:nvPr/>
        </p:nvSpPr>
        <p:spPr>
          <a:xfrm>
            <a:off x="6471920" y="5307965"/>
            <a:ext cx="1294130" cy="932180"/>
          </a:xfrm>
          <a:prstGeom prst="trapezoid">
            <a:avLst>
              <a:gd name="adj" fmla="val 26039"/>
            </a:avLst>
          </a:prstGeom>
          <a:gradFill flip="none" rotWithShape="true">
            <a:gsLst>
              <a:gs pos="27000">
                <a:srgbClr val="577FD2">
                  <a:alpha val="21000"/>
                </a:srgbClr>
              </a:gs>
              <a:gs pos="68000">
                <a:srgbClr val="F3F7FA">
                  <a:alpha val="0"/>
                </a:srgbClr>
              </a:gs>
            </a:gsLst>
            <a:lin ang="5400000" scaled="true"/>
          </a:gradFill>
        </p:spPr>
      </p:sp>
      <p:sp>
        <p:nvSpPr>
          <p:cNvPr id="8" name="Text 4"/>
          <p:cNvSpPr/>
          <p:nvPr/>
        </p:nvSpPr>
        <p:spPr>
          <a:xfrm>
            <a:off x="6471920" y="5307965"/>
            <a:ext cx="1294130" cy="932180"/>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9" name="Image 2" descr="https://kimi-img.moonshot.cn/pub/slides/slides_tmpl/image/25-06-01-00:34:30-d0tiv5k75iks2gau4srg.png"/>
          <p:cNvPicPr>
            <a:picLocks noChangeAspect="true"/>
          </p:cNvPicPr>
          <p:nvPr/>
        </p:nvPicPr>
        <p:blipFill>
          <a:blip r:embed="rId2">
            <a:alphaModFix amt="40000"/>
          </a:blip>
          <a:stretch>
            <a:fillRect/>
          </a:stretch>
        </p:blipFill>
        <p:spPr>
          <a:xfrm>
            <a:off x="7296150" y="3093720"/>
            <a:ext cx="469900" cy="494030"/>
          </a:xfrm>
          <a:prstGeom prst="rect">
            <a:avLst/>
          </a:prstGeom>
        </p:spPr>
      </p:pic>
      <p:sp>
        <p:nvSpPr>
          <p:cNvPr id="10" name="Shape 5"/>
          <p:cNvSpPr/>
          <p:nvPr/>
        </p:nvSpPr>
        <p:spPr>
          <a:xfrm>
            <a:off x="7467600" y="4563110"/>
            <a:ext cx="3747135" cy="1268095"/>
          </a:xfrm>
          <a:prstGeom prst="trapezoid">
            <a:avLst>
              <a:gd name="adj" fmla="val 26039"/>
            </a:avLst>
          </a:prstGeom>
          <a:gradFill flip="none" rotWithShape="true">
            <a:gsLst>
              <a:gs pos="0">
                <a:srgbClr val="577FD2">
                  <a:alpha val="21000"/>
                </a:srgbClr>
              </a:gs>
              <a:gs pos="68000">
                <a:srgbClr val="F3F7FA">
                  <a:alpha val="0"/>
                </a:srgbClr>
              </a:gs>
            </a:gsLst>
            <a:lin ang="5400000" scaled="true"/>
          </a:gradFill>
        </p:spPr>
      </p:sp>
      <p:sp>
        <p:nvSpPr>
          <p:cNvPr id="11" name="Text 6"/>
          <p:cNvSpPr/>
          <p:nvPr/>
        </p:nvSpPr>
        <p:spPr>
          <a:xfrm>
            <a:off x="7467600" y="4563110"/>
            <a:ext cx="3747135" cy="1268095"/>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12" name="Image 3" descr="https://kimi-img.moonshot.cn/pub/slides/slides_tmpl/image/25-06-01-00:34:31-d0tiv5s75iks2gau4ss0.png"/>
          <p:cNvPicPr>
            <a:picLocks noChangeAspect="true"/>
          </p:cNvPicPr>
          <p:nvPr/>
        </p:nvPicPr>
        <p:blipFill>
          <a:blip r:embed="rId3"/>
          <a:stretch>
            <a:fillRect/>
          </a:stretch>
        </p:blipFill>
        <p:spPr>
          <a:xfrm>
            <a:off x="7432040" y="1071245"/>
            <a:ext cx="4759960" cy="4759960"/>
          </a:xfrm>
          <a:prstGeom prst="rect">
            <a:avLst/>
          </a:prstGeom>
        </p:spPr>
      </p:pic>
      <p:pic>
        <p:nvPicPr>
          <p:cNvPr id="13" name="Image 4" descr="https://kimi-img.moonshot.cn/pub/slides/slides_tmpl/image/25-06-01-00:34:17-d0tiv2c75iks2gau4sn0.png"/>
          <p:cNvPicPr>
            <a:picLocks noChangeAspect="true"/>
          </p:cNvPicPr>
          <p:nvPr/>
        </p:nvPicPr>
        <p:blipFill>
          <a:blip r:embed="rId4">
            <a:alphaModFix amt="40000"/>
          </a:blip>
          <a:stretch>
            <a:fillRect/>
          </a:stretch>
        </p:blipFill>
        <p:spPr>
          <a:xfrm rot="16200000">
            <a:off x="10665460" y="-8255"/>
            <a:ext cx="262890" cy="1170305"/>
          </a:xfrm>
          <a:prstGeom prst="rect">
            <a:avLst/>
          </a:prstGeom>
        </p:spPr>
      </p:pic>
      <p:sp>
        <p:nvSpPr>
          <p:cNvPr id="14" name="Shape 7"/>
          <p:cNvSpPr/>
          <p:nvPr/>
        </p:nvSpPr>
        <p:spPr>
          <a:xfrm>
            <a:off x="576149" y="498250"/>
            <a:ext cx="209306" cy="42231"/>
          </a:xfrm>
          <a:prstGeom prst="rect">
            <a:avLst/>
          </a:prstGeom>
          <a:solidFill>
            <a:srgbClr val="92ABDF"/>
          </a:solidFill>
          <a:ln w="12700">
            <a:solidFill>
              <a:srgbClr val="92ABDF"/>
            </a:solidFill>
            <a:prstDash val="solid"/>
          </a:ln>
        </p:spPr>
      </p:sp>
      <p:sp>
        <p:nvSpPr>
          <p:cNvPr id="15" name="Text 8"/>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6" name="Shape 9"/>
          <p:cNvSpPr/>
          <p:nvPr/>
        </p:nvSpPr>
        <p:spPr>
          <a:xfrm>
            <a:off x="576149" y="595224"/>
            <a:ext cx="209306" cy="42231"/>
          </a:xfrm>
          <a:prstGeom prst="rect">
            <a:avLst/>
          </a:prstGeom>
          <a:solidFill>
            <a:srgbClr val="92ABDF"/>
          </a:solidFill>
          <a:ln w="12700">
            <a:solidFill>
              <a:srgbClr val="92ABDF"/>
            </a:solidFill>
            <a:prstDash val="solid"/>
          </a:ln>
        </p:spPr>
      </p:sp>
      <p:sp>
        <p:nvSpPr>
          <p:cNvPr id="17" name="Text 10"/>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8" name="Shape 11"/>
          <p:cNvSpPr/>
          <p:nvPr/>
        </p:nvSpPr>
        <p:spPr>
          <a:xfrm>
            <a:off x="576149" y="692198"/>
            <a:ext cx="209306" cy="42231"/>
          </a:xfrm>
          <a:prstGeom prst="rect">
            <a:avLst/>
          </a:prstGeom>
          <a:solidFill>
            <a:srgbClr val="92ABDF"/>
          </a:solidFill>
          <a:ln w="12700">
            <a:solidFill>
              <a:srgbClr val="92ABDF"/>
            </a:solidFill>
            <a:prstDash val="solid"/>
          </a:ln>
        </p:spPr>
      </p:sp>
      <p:sp>
        <p:nvSpPr>
          <p:cNvPr id="19" name="Text 12"/>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0" name="Shape 13"/>
          <p:cNvSpPr/>
          <p:nvPr/>
        </p:nvSpPr>
        <p:spPr>
          <a:xfrm>
            <a:off x="531399" y="6143377"/>
            <a:ext cx="209306" cy="42231"/>
          </a:xfrm>
          <a:prstGeom prst="rect">
            <a:avLst/>
          </a:prstGeom>
          <a:solidFill>
            <a:srgbClr val="92ABDF"/>
          </a:solidFill>
          <a:ln w="19050">
            <a:solidFill>
              <a:srgbClr val="92ABDF"/>
            </a:solidFill>
            <a:prstDash val="solid"/>
          </a:ln>
        </p:spPr>
      </p:sp>
      <p:sp>
        <p:nvSpPr>
          <p:cNvPr id="21" name="Text 14"/>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2" name="Shape 15"/>
          <p:cNvSpPr/>
          <p:nvPr/>
        </p:nvSpPr>
        <p:spPr>
          <a:xfrm>
            <a:off x="531399" y="6240351"/>
            <a:ext cx="209306" cy="42231"/>
          </a:xfrm>
          <a:prstGeom prst="rect">
            <a:avLst/>
          </a:prstGeom>
          <a:solidFill>
            <a:srgbClr val="92ABDF"/>
          </a:solidFill>
          <a:ln w="19050">
            <a:solidFill>
              <a:srgbClr val="92ABDF"/>
            </a:solidFill>
            <a:prstDash val="solid"/>
          </a:ln>
        </p:spPr>
      </p:sp>
      <p:sp>
        <p:nvSpPr>
          <p:cNvPr id="23" name="Text 16"/>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4" name="Shape 17"/>
          <p:cNvSpPr/>
          <p:nvPr/>
        </p:nvSpPr>
        <p:spPr>
          <a:xfrm>
            <a:off x="531399" y="6337325"/>
            <a:ext cx="209306" cy="42231"/>
          </a:xfrm>
          <a:prstGeom prst="rect">
            <a:avLst/>
          </a:prstGeom>
          <a:solidFill>
            <a:srgbClr val="92ABDF"/>
          </a:solidFill>
          <a:ln w="19050">
            <a:solidFill>
              <a:srgbClr val="92ABDF"/>
            </a:solidFill>
            <a:prstDash val="solid"/>
          </a:ln>
        </p:spPr>
      </p:sp>
      <p:sp>
        <p:nvSpPr>
          <p:cNvPr id="25" name="Text 18"/>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6" name="Shape 19"/>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5:03-d0tivds75iks2gau4svg.png"/>
          <p:cNvPicPr>
            <a:picLocks noChangeAspect="true"/>
          </p:cNvPicPr>
          <p:nvPr/>
        </p:nvPicPr>
        <p:blipFill>
          <a:blip r:embed="rId1">
            <a:alphaModFix amt="40000"/>
          </a:blip>
          <a:stretch>
            <a:fillRect/>
          </a:stretch>
        </p:blipFill>
        <p:spPr>
          <a:xfrm flipH="true">
            <a:off x="0" y="0"/>
            <a:ext cx="12192000" cy="6858000"/>
          </a:xfrm>
          <a:prstGeom prst="rect">
            <a:avLst/>
          </a:prstGeom>
        </p:spPr>
      </p:pic>
      <p:sp>
        <p:nvSpPr>
          <p:cNvPr id="3" name="Text 0"/>
          <p:cNvSpPr/>
          <p:nvPr/>
        </p:nvSpPr>
        <p:spPr>
          <a:xfrm>
            <a:off x="4077335" y="3865245"/>
            <a:ext cx="6582410" cy="225361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提供检测设备及技术讲解，确保现场演示和检测工作的专业性。</a:t>
            </a:r>
            <a:endParaRPr lang="en-US" sz="1600" dirty="0"/>
          </a:p>
        </p:txBody>
      </p:sp>
      <p:sp>
        <p:nvSpPr>
          <p:cNvPr id="4" name="Text 1"/>
          <p:cNvSpPr/>
          <p:nvPr/>
        </p:nvSpPr>
        <p:spPr>
          <a:xfrm>
            <a:off x="4076700" y="3403600"/>
            <a:ext cx="6583045" cy="457200"/>
          </a:xfrm>
          <a:prstGeom prst="rect">
            <a:avLst/>
          </a:prstGeom>
          <a:noFill/>
        </p:spPr>
        <p:txBody>
          <a:bodyPr wrap="square" lIns="0" tIns="0" rIns="0" bIns="0" rtlCol="0" anchor="t">
            <a:spAutoFit/>
          </a:bodyPr>
          <a:lstStyle/>
          <a:p>
            <a:pPr marL="0" indent="0" algn="just">
              <a:lnSpc>
                <a:spcPct val="150000"/>
              </a:lnSpc>
              <a:buNone/>
            </a:pPr>
            <a:r>
              <a:rPr lang="en-US" sz="2000" dirty="0">
                <a:solidFill>
                  <a:srgbClr val="577FD2"/>
                </a:solidFill>
                <a:latin typeface="MiSans" pitchFamily="34" charset="0"/>
                <a:ea typeface="MiSans" pitchFamily="34" charset="-122"/>
                <a:cs typeface="MiSans" pitchFamily="34" charset="-120"/>
              </a:rPr>
              <a:t>提供技术支持</a:t>
            </a:r>
            <a:endParaRPr lang="en-US" sz="1600" dirty="0"/>
          </a:p>
        </p:txBody>
      </p:sp>
      <p:sp>
        <p:nvSpPr>
          <p:cNvPr id="5" name="Text 2"/>
          <p:cNvSpPr/>
          <p:nvPr/>
        </p:nvSpPr>
        <p:spPr>
          <a:xfrm>
            <a:off x="4076700" y="2049145"/>
            <a:ext cx="10468610" cy="822920"/>
          </a:xfrm>
          <a:prstGeom prst="rect">
            <a:avLst/>
          </a:prstGeom>
          <a:noFill/>
        </p:spPr>
        <p:txBody>
          <a:bodyPr wrap="square" lIns="0" tIns="0" rIns="0" bIns="0" rtlCol="0" anchor="t">
            <a:spAutoFit/>
          </a:bodyPr>
          <a:lstStyle/>
          <a:p>
            <a:pPr marL="0" indent="0" algn="l">
              <a:lnSpc>
                <a:spcPct val="150000"/>
              </a:lnSpc>
              <a:buNone/>
            </a:pPr>
            <a:r>
              <a:rPr lang="en-US" sz="3600" dirty="0">
                <a:solidFill>
                  <a:srgbClr val="0D0D0D"/>
                </a:solidFill>
                <a:latin typeface="MiSans" pitchFamily="34" charset="0"/>
                <a:ea typeface="MiSans" pitchFamily="34" charset="-122"/>
                <a:cs typeface="MiSans" pitchFamily="34" charset="-120"/>
              </a:rPr>
              <a:t>检定实验室职责</a:t>
            </a:r>
            <a:endParaRPr lang="en-US" sz="1600" dirty="0"/>
          </a:p>
        </p:txBody>
      </p:sp>
      <p:sp>
        <p:nvSpPr>
          <p:cNvPr id="6" name="Shape 3"/>
          <p:cNvSpPr/>
          <p:nvPr/>
        </p:nvSpPr>
        <p:spPr>
          <a:xfrm rot="19800000">
            <a:off x="751840" y="3292475"/>
            <a:ext cx="1946910" cy="1729740"/>
          </a:xfrm>
          <a:custGeom>
            <a:avLst/>
            <a:gdLst/>
            <a:ahLst/>
            <a:cxnLst/>
            <a:rect l="l" t="t" r="r" b="b"/>
            <a:pathLst>
              <a:path w="1946910" h="1729740">
                <a:moveTo>
                  <a:pt x="694401" y="1689640"/>
                </a:moveTo>
                <a:lnTo>
                  <a:pt x="1252510" y="1689640"/>
                </a:lnTo>
                <a:lnTo>
                  <a:pt x="1170474" y="1712169"/>
                </a:lnTo>
                <a:cubicBezTo>
                  <a:pt x="1106834" y="1723690"/>
                  <a:pt x="1040944" y="1729740"/>
                  <a:pt x="973455" y="1729740"/>
                </a:cubicBezTo>
                <a:cubicBezTo>
                  <a:pt x="905966" y="1729740"/>
                  <a:pt x="840076" y="1723690"/>
                  <a:pt x="776437" y="1712169"/>
                </a:cubicBezTo>
                <a:close/>
                <a:moveTo>
                  <a:pt x="419976" y="1576997"/>
                </a:moveTo>
                <a:lnTo>
                  <a:pt x="1526934" y="1576997"/>
                </a:lnTo>
                <a:lnTo>
                  <a:pt x="1520034" y="1582034"/>
                </a:lnTo>
                <a:lnTo>
                  <a:pt x="1447015" y="1617097"/>
                </a:lnTo>
                <a:lnTo>
                  <a:pt x="499895" y="1617097"/>
                </a:lnTo>
                <a:lnTo>
                  <a:pt x="426876" y="1582034"/>
                </a:lnTo>
                <a:close/>
                <a:moveTo>
                  <a:pt x="270939" y="1464354"/>
                </a:moveTo>
                <a:lnTo>
                  <a:pt x="1675972" y="1464354"/>
                </a:lnTo>
                <a:lnTo>
                  <a:pt x="1664715" y="1476426"/>
                </a:lnTo>
                <a:lnTo>
                  <a:pt x="1626315" y="1504455"/>
                </a:lnTo>
                <a:lnTo>
                  <a:pt x="320595" y="1504455"/>
                </a:lnTo>
                <a:lnTo>
                  <a:pt x="282196" y="1476426"/>
                </a:lnTo>
                <a:close/>
                <a:moveTo>
                  <a:pt x="165887" y="1351712"/>
                </a:moveTo>
                <a:lnTo>
                  <a:pt x="1781023" y="1351712"/>
                </a:lnTo>
                <a:lnTo>
                  <a:pt x="1743626" y="1391812"/>
                </a:lnTo>
                <a:lnTo>
                  <a:pt x="203285" y="1391812"/>
                </a:lnTo>
                <a:close/>
                <a:moveTo>
                  <a:pt x="95731" y="1239069"/>
                </a:moveTo>
                <a:lnTo>
                  <a:pt x="1851181" y="1239069"/>
                </a:lnTo>
                <a:lnTo>
                  <a:pt x="1826578" y="1279169"/>
                </a:lnTo>
                <a:lnTo>
                  <a:pt x="120333" y="1279169"/>
                </a:lnTo>
                <a:close/>
                <a:moveTo>
                  <a:pt x="46344" y="1126427"/>
                </a:moveTo>
                <a:lnTo>
                  <a:pt x="1900566" y="1126427"/>
                </a:lnTo>
                <a:lnTo>
                  <a:pt x="1886496" y="1166527"/>
                </a:lnTo>
                <a:lnTo>
                  <a:pt x="60414" y="1166527"/>
                </a:lnTo>
                <a:close/>
                <a:moveTo>
                  <a:pt x="12835" y="1013784"/>
                </a:moveTo>
                <a:lnTo>
                  <a:pt x="1934075" y="1013784"/>
                </a:lnTo>
                <a:lnTo>
                  <a:pt x="1931183" y="1039172"/>
                </a:lnTo>
                <a:lnTo>
                  <a:pt x="1926020" y="1053884"/>
                </a:lnTo>
                <a:lnTo>
                  <a:pt x="20890" y="1053884"/>
                </a:lnTo>
                <a:lnTo>
                  <a:pt x="15728" y="1039172"/>
                </a:lnTo>
                <a:close/>
                <a:moveTo>
                  <a:pt x="0" y="901141"/>
                </a:moveTo>
                <a:lnTo>
                  <a:pt x="1946910" y="901141"/>
                </a:lnTo>
                <a:lnTo>
                  <a:pt x="1942341" y="941241"/>
                </a:lnTo>
                <a:lnTo>
                  <a:pt x="4569" y="941241"/>
                </a:lnTo>
                <a:close/>
                <a:moveTo>
                  <a:pt x="4569" y="788499"/>
                </a:moveTo>
                <a:lnTo>
                  <a:pt x="1942341" y="788499"/>
                </a:lnTo>
                <a:lnTo>
                  <a:pt x="1946910" y="828599"/>
                </a:lnTo>
                <a:lnTo>
                  <a:pt x="0" y="828599"/>
                </a:lnTo>
                <a:close/>
                <a:moveTo>
                  <a:pt x="20890" y="675856"/>
                </a:moveTo>
                <a:lnTo>
                  <a:pt x="1926021" y="675856"/>
                </a:lnTo>
                <a:lnTo>
                  <a:pt x="1931183" y="690568"/>
                </a:lnTo>
                <a:lnTo>
                  <a:pt x="1934075" y="715956"/>
                </a:lnTo>
                <a:lnTo>
                  <a:pt x="12835" y="715956"/>
                </a:lnTo>
                <a:lnTo>
                  <a:pt x="15728" y="690568"/>
                </a:lnTo>
                <a:close/>
                <a:moveTo>
                  <a:pt x="60414" y="563213"/>
                </a:moveTo>
                <a:lnTo>
                  <a:pt x="1886497" y="563213"/>
                </a:lnTo>
                <a:lnTo>
                  <a:pt x="1900567" y="603313"/>
                </a:lnTo>
                <a:lnTo>
                  <a:pt x="46344" y="603313"/>
                </a:lnTo>
                <a:close/>
                <a:moveTo>
                  <a:pt x="120332" y="450571"/>
                </a:moveTo>
                <a:lnTo>
                  <a:pt x="1826578" y="450571"/>
                </a:lnTo>
                <a:lnTo>
                  <a:pt x="1851181" y="490671"/>
                </a:lnTo>
                <a:lnTo>
                  <a:pt x="95729" y="490671"/>
                </a:lnTo>
                <a:close/>
                <a:moveTo>
                  <a:pt x="203284" y="337928"/>
                </a:moveTo>
                <a:lnTo>
                  <a:pt x="1743627" y="337928"/>
                </a:lnTo>
                <a:lnTo>
                  <a:pt x="1781024" y="378028"/>
                </a:lnTo>
                <a:lnTo>
                  <a:pt x="165886" y="378028"/>
                </a:lnTo>
                <a:close/>
                <a:moveTo>
                  <a:pt x="320594" y="225285"/>
                </a:moveTo>
                <a:lnTo>
                  <a:pt x="1626317" y="225285"/>
                </a:lnTo>
                <a:lnTo>
                  <a:pt x="1664715" y="253314"/>
                </a:lnTo>
                <a:lnTo>
                  <a:pt x="1675972" y="265386"/>
                </a:lnTo>
                <a:lnTo>
                  <a:pt x="270938" y="265386"/>
                </a:lnTo>
                <a:lnTo>
                  <a:pt x="282196" y="253314"/>
                </a:lnTo>
                <a:close/>
                <a:moveTo>
                  <a:pt x="499893" y="112643"/>
                </a:moveTo>
                <a:lnTo>
                  <a:pt x="1447017" y="112643"/>
                </a:lnTo>
                <a:lnTo>
                  <a:pt x="1520034" y="147706"/>
                </a:lnTo>
                <a:lnTo>
                  <a:pt x="1526935" y="152743"/>
                </a:lnTo>
                <a:lnTo>
                  <a:pt x="419975" y="152743"/>
                </a:lnTo>
                <a:lnTo>
                  <a:pt x="426876" y="147706"/>
                </a:lnTo>
                <a:close/>
                <a:moveTo>
                  <a:pt x="973431" y="0"/>
                </a:moveTo>
                <a:lnTo>
                  <a:pt x="973480" y="0"/>
                </a:lnTo>
                <a:lnTo>
                  <a:pt x="1073409" y="4464"/>
                </a:lnTo>
                <a:cubicBezTo>
                  <a:pt x="1106272" y="7417"/>
                  <a:pt x="1138655" y="11810"/>
                  <a:pt x="1170474" y="17571"/>
                </a:cubicBezTo>
                <a:lnTo>
                  <a:pt x="1252514" y="40100"/>
                </a:lnTo>
                <a:lnTo>
                  <a:pt x="694398" y="40100"/>
                </a:lnTo>
                <a:lnTo>
                  <a:pt x="776437" y="17571"/>
                </a:lnTo>
                <a:cubicBezTo>
                  <a:pt x="808256" y="11810"/>
                  <a:pt x="840638" y="7417"/>
                  <a:pt x="873503" y="4464"/>
                </a:cubicBezTo>
                <a:close/>
              </a:path>
            </a:pathLst>
          </a:custGeom>
          <a:solidFill>
            <a:srgbClr val="00B0F0">
              <a:alpha val="30196"/>
            </a:srgbClr>
          </a:solidFill>
        </p:spPr>
      </p:sp>
      <p:sp>
        <p:nvSpPr>
          <p:cNvPr id="7" name="Text 4"/>
          <p:cNvSpPr/>
          <p:nvPr/>
        </p:nvSpPr>
        <p:spPr>
          <a:xfrm rot="19800000">
            <a:off x="751840" y="3292475"/>
            <a:ext cx="1946910" cy="172974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8" name="Shape 5"/>
          <p:cNvSpPr/>
          <p:nvPr/>
        </p:nvSpPr>
        <p:spPr>
          <a:xfrm>
            <a:off x="1468755" y="-238125"/>
            <a:ext cx="15883890" cy="7847965"/>
          </a:xfrm>
          <a:prstGeom prst="ellipse">
            <a:avLst/>
          </a:prstGeom>
          <a:solidFill>
            <a:srgbClr val="000000">
              <a:alpha val="0"/>
            </a:srgbClr>
          </a:solidFill>
          <a:ln w="19050">
            <a:gradFill flip="none" rotWithShape="true">
              <a:gsLst>
                <a:gs pos="45000">
                  <a:srgbClr val="2F5BEE">
                    <a:alpha val="61000"/>
                  </a:srgbClr>
                </a:gs>
                <a:gs pos="100000">
                  <a:srgbClr val="8DD4FB">
                    <a:alpha val="0"/>
                  </a:srgbClr>
                </a:gs>
              </a:gsLst>
              <a:path path="circle">
                <a:fillToRect l="50000" t="50000" r="50000" b="50000"/>
              </a:path>
            </a:gradFill>
            <a:prstDash val="solid"/>
          </a:ln>
        </p:spPr>
      </p:sp>
      <p:sp>
        <p:nvSpPr>
          <p:cNvPr id="9" name="Text 6"/>
          <p:cNvSpPr/>
          <p:nvPr/>
        </p:nvSpPr>
        <p:spPr>
          <a:xfrm>
            <a:off x="1468755" y="-238125"/>
            <a:ext cx="15883890" cy="7847965"/>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10" name="Image 1" descr="https://kimi-img.moonshot.cn/pub/slides/slides_tmpl/image/25-06-01-00:35:05-d0tivec75iks2gau4t20.png"/>
          <p:cNvPicPr>
            <a:picLocks noChangeAspect="true"/>
          </p:cNvPicPr>
          <p:nvPr/>
        </p:nvPicPr>
        <p:blipFill>
          <a:blip r:embed="rId2">
            <a:alphaModFix amt="80000"/>
          </a:blip>
          <a:stretch>
            <a:fillRect/>
          </a:stretch>
        </p:blipFill>
        <p:spPr>
          <a:xfrm>
            <a:off x="1941195" y="1397635"/>
            <a:ext cx="1883410" cy="1883410"/>
          </a:xfrm>
          <a:prstGeom prst="rect">
            <a:avLst/>
          </a:prstGeom>
        </p:spPr>
      </p:pic>
      <p:pic>
        <p:nvPicPr>
          <p:cNvPr id="11" name="Image 2" descr="https://kimi-img.moonshot.cn/pub/slides/slides_tmpl/image/25-06-01-00:35:05-d0tivec75iks2gau4t1g.png"/>
          <p:cNvPicPr>
            <a:picLocks noChangeAspect="true"/>
          </p:cNvPicPr>
          <p:nvPr/>
        </p:nvPicPr>
        <p:blipFill>
          <a:blip r:embed="rId3"/>
          <a:stretch>
            <a:fillRect/>
          </a:stretch>
        </p:blipFill>
        <p:spPr>
          <a:xfrm>
            <a:off x="668655" y="2375535"/>
            <a:ext cx="2474595" cy="2458085"/>
          </a:xfrm>
          <a:prstGeom prst="rect">
            <a:avLst/>
          </a:prstGeom>
        </p:spPr>
      </p:pic>
      <p:pic>
        <p:nvPicPr>
          <p:cNvPr id="12" name="Image 3" descr="https://kimi-img.moonshot.cn/pub/slides/slides_tmpl/image/25-06-01-00:35:04-d0tive475iks2gau4t10.png"/>
          <p:cNvPicPr>
            <a:picLocks noChangeAspect="true"/>
          </p:cNvPicPr>
          <p:nvPr/>
        </p:nvPicPr>
        <p:blipFill>
          <a:blip r:embed="rId4"/>
          <a:stretch>
            <a:fillRect/>
          </a:stretch>
        </p:blipFill>
        <p:spPr>
          <a:xfrm>
            <a:off x="2472526" y="4254512"/>
            <a:ext cx="504778" cy="506199"/>
          </a:xfrm>
          <a:prstGeom prst="rect">
            <a:avLst/>
          </a:prstGeom>
        </p:spPr>
      </p:pic>
      <p:sp>
        <p:nvSpPr>
          <p:cNvPr id="13" name="Shape 7"/>
          <p:cNvSpPr/>
          <p:nvPr/>
        </p:nvSpPr>
        <p:spPr>
          <a:xfrm>
            <a:off x="576149" y="498250"/>
            <a:ext cx="209306" cy="42231"/>
          </a:xfrm>
          <a:prstGeom prst="rect">
            <a:avLst/>
          </a:prstGeom>
          <a:solidFill>
            <a:srgbClr val="92ABDF"/>
          </a:solidFill>
          <a:ln w="12700">
            <a:solidFill>
              <a:srgbClr val="92ABDF"/>
            </a:solidFill>
            <a:prstDash val="solid"/>
          </a:ln>
        </p:spPr>
      </p:sp>
      <p:sp>
        <p:nvSpPr>
          <p:cNvPr id="14" name="Text 8"/>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5" name="Shape 9"/>
          <p:cNvSpPr/>
          <p:nvPr/>
        </p:nvSpPr>
        <p:spPr>
          <a:xfrm>
            <a:off x="576149" y="595224"/>
            <a:ext cx="209306" cy="42231"/>
          </a:xfrm>
          <a:prstGeom prst="rect">
            <a:avLst/>
          </a:prstGeom>
          <a:solidFill>
            <a:srgbClr val="92ABDF"/>
          </a:solidFill>
          <a:ln w="12700">
            <a:solidFill>
              <a:srgbClr val="92ABDF"/>
            </a:solidFill>
            <a:prstDash val="solid"/>
          </a:ln>
        </p:spPr>
      </p:sp>
      <p:sp>
        <p:nvSpPr>
          <p:cNvPr id="16" name="Text 10"/>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7" name="Shape 11"/>
          <p:cNvSpPr/>
          <p:nvPr/>
        </p:nvSpPr>
        <p:spPr>
          <a:xfrm>
            <a:off x="576149" y="692198"/>
            <a:ext cx="209306" cy="42231"/>
          </a:xfrm>
          <a:prstGeom prst="rect">
            <a:avLst/>
          </a:prstGeom>
          <a:solidFill>
            <a:srgbClr val="92ABDF"/>
          </a:solidFill>
          <a:ln w="12700">
            <a:solidFill>
              <a:srgbClr val="92ABDF"/>
            </a:solidFill>
            <a:prstDash val="solid"/>
          </a:ln>
        </p:spPr>
      </p:sp>
      <p:sp>
        <p:nvSpPr>
          <p:cNvPr id="18" name="Text 12"/>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9" name="Shape 13"/>
          <p:cNvSpPr/>
          <p:nvPr/>
        </p:nvSpPr>
        <p:spPr>
          <a:xfrm>
            <a:off x="531399" y="6143377"/>
            <a:ext cx="209306" cy="42231"/>
          </a:xfrm>
          <a:prstGeom prst="rect">
            <a:avLst/>
          </a:prstGeom>
          <a:solidFill>
            <a:srgbClr val="92ABDF"/>
          </a:solidFill>
          <a:ln w="19050">
            <a:solidFill>
              <a:srgbClr val="92ABDF"/>
            </a:solidFill>
            <a:prstDash val="solid"/>
          </a:ln>
        </p:spPr>
      </p:sp>
      <p:sp>
        <p:nvSpPr>
          <p:cNvPr id="20" name="Text 14"/>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1" name="Shape 15"/>
          <p:cNvSpPr/>
          <p:nvPr/>
        </p:nvSpPr>
        <p:spPr>
          <a:xfrm>
            <a:off x="531399" y="6240351"/>
            <a:ext cx="209306" cy="42231"/>
          </a:xfrm>
          <a:prstGeom prst="rect">
            <a:avLst/>
          </a:prstGeom>
          <a:solidFill>
            <a:srgbClr val="92ABDF"/>
          </a:solidFill>
          <a:ln w="19050">
            <a:solidFill>
              <a:srgbClr val="92ABDF"/>
            </a:solidFill>
            <a:prstDash val="solid"/>
          </a:ln>
        </p:spPr>
      </p:sp>
      <p:sp>
        <p:nvSpPr>
          <p:cNvPr id="22" name="Text 16"/>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3" name="Shape 17"/>
          <p:cNvSpPr/>
          <p:nvPr/>
        </p:nvSpPr>
        <p:spPr>
          <a:xfrm>
            <a:off x="531399" y="6337325"/>
            <a:ext cx="209306" cy="42231"/>
          </a:xfrm>
          <a:prstGeom prst="rect">
            <a:avLst/>
          </a:prstGeom>
          <a:solidFill>
            <a:srgbClr val="92ABDF"/>
          </a:solidFill>
          <a:ln w="19050">
            <a:solidFill>
              <a:srgbClr val="92ABDF"/>
            </a:solidFill>
            <a:prstDash val="solid"/>
          </a:ln>
        </p:spPr>
      </p:sp>
      <p:sp>
        <p:nvSpPr>
          <p:cNvPr id="24" name="Text 18"/>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25" name="Image 4" descr="https://kimi-img.moonshot.cn/pub/slides/slides_tmpl/image/25-06-01-00:34:28-d0tiv5475iks2gau4sp0.png"/>
          <p:cNvPicPr>
            <a:picLocks noChangeAspect="true"/>
          </p:cNvPicPr>
          <p:nvPr/>
        </p:nvPicPr>
        <p:blipFill>
          <a:blip r:embed="rId5">
            <a:alphaModFix amt="40000"/>
          </a:blip>
          <a:stretch>
            <a:fillRect/>
          </a:stretch>
        </p:blipFill>
        <p:spPr>
          <a:xfrm flipV="true">
            <a:off x="10751820" y="428625"/>
            <a:ext cx="762000" cy="76200"/>
          </a:xfrm>
          <a:prstGeom prst="rect">
            <a:avLst/>
          </a:prstGeom>
        </p:spPr>
      </p:pic>
      <p:pic>
        <p:nvPicPr>
          <p:cNvPr id="26" name="Image 5" descr="https://kimi-img.moonshot.cn/pub/slides/slides_tmpl/image/25-06-01-00:34:28-d0tiv5475iks2gau4sp0.png"/>
          <p:cNvPicPr>
            <a:picLocks noChangeAspect="true"/>
          </p:cNvPicPr>
          <p:nvPr/>
        </p:nvPicPr>
        <p:blipFill>
          <a:blip r:embed="rId5">
            <a:alphaModFix amt="40000"/>
          </a:blip>
          <a:stretch>
            <a:fillRect/>
          </a:stretch>
        </p:blipFill>
        <p:spPr>
          <a:xfrm flipV="true">
            <a:off x="10751820" y="559435"/>
            <a:ext cx="762000" cy="76200"/>
          </a:xfrm>
          <a:prstGeom prst="rect">
            <a:avLst/>
          </a:prstGeom>
        </p:spPr>
      </p:pic>
      <p:pic>
        <p:nvPicPr>
          <p:cNvPr id="27" name="Image 6" descr="https://kimi-img.moonshot.cn/pub/slides/slides_tmpl/image/25-06-01-00:35:04-d0tive475iks2gau4t10.png"/>
          <p:cNvPicPr>
            <a:picLocks noChangeAspect="true"/>
          </p:cNvPicPr>
          <p:nvPr/>
        </p:nvPicPr>
        <p:blipFill>
          <a:blip r:embed="rId4">
            <a:alphaModFix amt="20000"/>
          </a:blip>
          <a:stretch>
            <a:fillRect/>
          </a:stretch>
        </p:blipFill>
        <p:spPr>
          <a:xfrm>
            <a:off x="10121900" y="5080000"/>
            <a:ext cx="3007995" cy="3016250"/>
          </a:xfrm>
          <a:prstGeom prst="rect">
            <a:avLst/>
          </a:prstGeom>
        </p:spPr>
      </p:pic>
      <p:pic>
        <p:nvPicPr>
          <p:cNvPr id="28" name="Image 7" descr="https://kimi-img.moonshot.cn/pub/slides/slides_tmpl/image/25-06-01-00:35:09-d0tivfc75iks2gau4t30.png"/>
          <p:cNvPicPr>
            <a:picLocks noChangeAspect="true"/>
          </p:cNvPicPr>
          <p:nvPr/>
        </p:nvPicPr>
        <p:blipFill>
          <a:blip r:embed="rId6"/>
          <a:stretch>
            <a:fillRect/>
          </a:stretch>
        </p:blipFill>
        <p:spPr>
          <a:xfrm>
            <a:off x="763620" y="2525747"/>
            <a:ext cx="2260600" cy="2260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4:29-d0tiv5c75iks2gau4sq0.png"/>
          <p:cNvPicPr>
            <a:picLocks noChangeAspect="true"/>
          </p:cNvPicPr>
          <p:nvPr/>
        </p:nvPicPr>
        <p:blipFill>
          <a:blip r:embed="rId2"/>
          <a:stretch>
            <a:fillRect/>
          </a:stretch>
        </p:blipFill>
        <p:spPr>
          <a:xfrm>
            <a:off x="0" y="2468880"/>
            <a:ext cx="5182870" cy="1835150"/>
          </a:xfrm>
          <a:prstGeom prst="rect">
            <a:avLst/>
          </a:prstGeom>
        </p:spPr>
      </p:pic>
      <p:pic>
        <p:nvPicPr>
          <p:cNvPr id="4" name="Image 2" descr="https://kimi-img.moonshot.cn/pub/slides/slides_tmpl/image/25-06-01-00:34:29-d0tiv5c75iks2gau4sqg.png"/>
          <p:cNvPicPr>
            <a:picLocks noChangeAspect="true"/>
          </p:cNvPicPr>
          <p:nvPr/>
        </p:nvPicPr>
        <p:blipFill>
          <a:blip r:embed="rId3"/>
          <a:stretch>
            <a:fillRect/>
          </a:stretch>
        </p:blipFill>
        <p:spPr>
          <a:xfrm>
            <a:off x="7110829" y="3260408"/>
            <a:ext cx="1701800" cy="1701800"/>
          </a:xfrm>
          <a:prstGeom prst="rect">
            <a:avLst/>
          </a:prstGeom>
        </p:spPr>
      </p:pic>
      <p:pic>
        <p:nvPicPr>
          <p:cNvPr id="5" name="Image 3" descr="https://kimi-img.moonshot.cn/pub/slides/slides_tmpl/image/25-06-01-00:34:29-d0tiv5c75iks2gau4sr0.png"/>
          <p:cNvPicPr>
            <a:picLocks noChangeAspect="true"/>
          </p:cNvPicPr>
          <p:nvPr/>
        </p:nvPicPr>
        <p:blipFill>
          <a:blip r:embed="rId4"/>
          <a:stretch>
            <a:fillRect/>
          </a:stretch>
        </p:blipFill>
        <p:spPr>
          <a:xfrm>
            <a:off x="7611110" y="2028825"/>
            <a:ext cx="2790825" cy="2800350"/>
          </a:xfrm>
          <a:prstGeom prst="rect">
            <a:avLst/>
          </a:prstGeom>
        </p:spPr>
      </p:pic>
      <p:pic>
        <p:nvPicPr>
          <p:cNvPr id="6" name="Image 4" descr="https://kimi-img.moonshot.cn/pub/slides/slides_tmpl/image/25-06-01-00:34:17-d0tiv2c75iks2gau4sn0.png"/>
          <p:cNvPicPr>
            <a:picLocks noChangeAspect="true"/>
          </p:cNvPicPr>
          <p:nvPr/>
        </p:nvPicPr>
        <p:blipFill>
          <a:blip r:embed="rId5">
            <a:alphaModFix amt="40000"/>
          </a:blip>
          <a:stretch>
            <a:fillRect/>
          </a:stretch>
        </p:blipFill>
        <p:spPr>
          <a:xfrm rot="16200000">
            <a:off x="10665460" y="-8255"/>
            <a:ext cx="262890" cy="1170305"/>
          </a:xfrm>
          <a:prstGeom prst="rect">
            <a:avLst/>
          </a:prstGeom>
        </p:spPr>
      </p:pic>
      <p:sp>
        <p:nvSpPr>
          <p:cNvPr id="7" name="Text 0"/>
          <p:cNvSpPr/>
          <p:nvPr/>
        </p:nvSpPr>
        <p:spPr>
          <a:xfrm>
            <a:off x="8197052" y="2654618"/>
            <a:ext cx="1618942" cy="1160463"/>
          </a:xfrm>
          <a:prstGeom prst="rect">
            <a:avLst/>
          </a:prstGeom>
          <a:noFill/>
        </p:spPr>
        <p:txBody>
          <a:bodyPr wrap="square" lIns="91440" tIns="45720" rIns="91440" bIns="45720" rtlCol="0" anchor="t">
            <a:spAutoFit/>
          </a:bodyPr>
          <a:lstStyle/>
          <a:p>
            <a:pPr marL="0" indent="0" algn="ctr">
              <a:lnSpc>
                <a:spcPct val="100000"/>
              </a:lnSpc>
              <a:buNone/>
            </a:pPr>
            <a:r>
              <a:rPr lang="en-US" sz="8500" dirty="0">
                <a:solidFill>
                  <a:srgbClr val="F2F7FA"/>
                </a:solidFill>
                <a:latin typeface="Noto Sans SC" pitchFamily="34" charset="0"/>
                <a:ea typeface="Noto Sans SC" pitchFamily="34" charset="-122"/>
                <a:cs typeface="Noto Sans SC" pitchFamily="34" charset="-120"/>
              </a:rPr>
              <a:t>04</a:t>
            </a:r>
            <a:endParaRPr lang="en-US" sz="1600" dirty="0"/>
          </a:p>
        </p:txBody>
      </p:sp>
      <p:sp>
        <p:nvSpPr>
          <p:cNvPr id="8" name="Text 1"/>
          <p:cNvSpPr/>
          <p:nvPr/>
        </p:nvSpPr>
        <p:spPr>
          <a:xfrm>
            <a:off x="586105" y="3133090"/>
            <a:ext cx="7769860" cy="521970"/>
          </a:xfrm>
          <a:prstGeom prst="rect">
            <a:avLst/>
          </a:prstGeom>
          <a:noFill/>
        </p:spPr>
        <p:txBody>
          <a:bodyPr wrap="square" lIns="91440" tIns="45720" rIns="91440" bIns="45720" rtlCol="0" anchor="t"/>
          <a:lstStyle/>
          <a:p>
            <a:pPr marL="0" indent="0" algn="l">
              <a:lnSpc>
                <a:spcPct val="100000"/>
              </a:lnSpc>
              <a:buNone/>
            </a:pPr>
            <a:r>
              <a:rPr lang="en-US" sz="3400" dirty="0">
                <a:solidFill>
                  <a:srgbClr val="0D0D0D"/>
                </a:solidFill>
                <a:latin typeface="MiSans" pitchFamily="34" charset="0"/>
                <a:ea typeface="MiSans" pitchFamily="34" charset="-122"/>
                <a:cs typeface="MiSans" pitchFamily="34" charset="-120"/>
              </a:rPr>
              <a:t>保障措施</a:t>
            </a:r>
            <a:endParaRPr lang="en-US" sz="1600" dirty="0"/>
          </a:p>
        </p:txBody>
      </p:sp>
      <p:sp>
        <p:nvSpPr>
          <p:cNvPr id="9" name="Shape 2"/>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
        <p:nvSpPr>
          <p:cNvPr id="10" name="Shape 3"/>
          <p:cNvSpPr/>
          <p:nvPr/>
        </p:nvSpPr>
        <p:spPr>
          <a:xfrm>
            <a:off x="576149" y="498250"/>
            <a:ext cx="209306" cy="42231"/>
          </a:xfrm>
          <a:prstGeom prst="rect">
            <a:avLst/>
          </a:prstGeom>
          <a:solidFill>
            <a:srgbClr val="92ABDF"/>
          </a:solidFill>
          <a:ln w="12700">
            <a:solidFill>
              <a:srgbClr val="92ABDF"/>
            </a:solidFill>
            <a:prstDash val="solid"/>
          </a:ln>
        </p:spPr>
      </p:sp>
      <p:sp>
        <p:nvSpPr>
          <p:cNvPr id="11" name="Text 4"/>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5"/>
          <p:cNvSpPr/>
          <p:nvPr/>
        </p:nvSpPr>
        <p:spPr>
          <a:xfrm>
            <a:off x="576149" y="595224"/>
            <a:ext cx="209306" cy="42231"/>
          </a:xfrm>
          <a:prstGeom prst="rect">
            <a:avLst/>
          </a:prstGeom>
          <a:solidFill>
            <a:srgbClr val="92ABDF"/>
          </a:solidFill>
          <a:ln w="12700">
            <a:solidFill>
              <a:srgbClr val="92ABDF"/>
            </a:solidFill>
            <a:prstDash val="solid"/>
          </a:ln>
        </p:spPr>
      </p:sp>
      <p:sp>
        <p:nvSpPr>
          <p:cNvPr id="13" name="Text 6"/>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7"/>
          <p:cNvSpPr/>
          <p:nvPr/>
        </p:nvSpPr>
        <p:spPr>
          <a:xfrm>
            <a:off x="576149" y="692198"/>
            <a:ext cx="209306" cy="42231"/>
          </a:xfrm>
          <a:prstGeom prst="rect">
            <a:avLst/>
          </a:prstGeom>
          <a:solidFill>
            <a:srgbClr val="92ABDF"/>
          </a:solidFill>
          <a:ln w="12700">
            <a:solidFill>
              <a:srgbClr val="92ABDF"/>
            </a:solidFill>
            <a:prstDash val="solid"/>
          </a:ln>
        </p:spPr>
      </p:sp>
      <p:sp>
        <p:nvSpPr>
          <p:cNvPr id="15" name="Text 8"/>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6" name="Shape 9"/>
          <p:cNvSpPr/>
          <p:nvPr/>
        </p:nvSpPr>
        <p:spPr>
          <a:xfrm>
            <a:off x="531399" y="6143377"/>
            <a:ext cx="209306" cy="42231"/>
          </a:xfrm>
          <a:prstGeom prst="rect">
            <a:avLst/>
          </a:prstGeom>
          <a:solidFill>
            <a:srgbClr val="92ABDF"/>
          </a:solidFill>
          <a:ln w="19050">
            <a:solidFill>
              <a:srgbClr val="92ABDF"/>
            </a:solidFill>
            <a:prstDash val="solid"/>
          </a:ln>
        </p:spPr>
      </p:sp>
      <p:sp>
        <p:nvSpPr>
          <p:cNvPr id="17" name="Text 10"/>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8" name="Shape 11"/>
          <p:cNvSpPr/>
          <p:nvPr/>
        </p:nvSpPr>
        <p:spPr>
          <a:xfrm>
            <a:off x="531399" y="6240351"/>
            <a:ext cx="209306" cy="42231"/>
          </a:xfrm>
          <a:prstGeom prst="rect">
            <a:avLst/>
          </a:prstGeom>
          <a:solidFill>
            <a:srgbClr val="92ABDF"/>
          </a:solidFill>
          <a:ln w="19050">
            <a:solidFill>
              <a:srgbClr val="92ABDF"/>
            </a:solidFill>
            <a:prstDash val="solid"/>
          </a:ln>
        </p:spPr>
      </p:sp>
      <p:sp>
        <p:nvSpPr>
          <p:cNvPr id="19" name="Text 12"/>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0" name="Shape 13"/>
          <p:cNvSpPr/>
          <p:nvPr/>
        </p:nvSpPr>
        <p:spPr>
          <a:xfrm>
            <a:off x="531399" y="6337325"/>
            <a:ext cx="209306" cy="42231"/>
          </a:xfrm>
          <a:prstGeom prst="rect">
            <a:avLst/>
          </a:prstGeom>
          <a:solidFill>
            <a:srgbClr val="92ABDF"/>
          </a:solidFill>
          <a:ln w="19050">
            <a:solidFill>
              <a:srgbClr val="92ABDF"/>
            </a:solidFill>
            <a:prstDash val="solid"/>
          </a:ln>
        </p:spPr>
      </p:sp>
      <p:sp>
        <p:nvSpPr>
          <p:cNvPr id="21" name="Text 14"/>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6:43-d0tj06s75iks2gau4th0.png"/>
          <p:cNvPicPr>
            <a:picLocks noChangeAspect="true"/>
          </p:cNvPicPr>
          <p:nvPr/>
        </p:nvPicPr>
        <p:blipFill>
          <a:blip r:embed="rId1"/>
          <a:stretch>
            <a:fillRect/>
          </a:stretch>
        </p:blipFill>
        <p:spPr>
          <a:xfrm>
            <a:off x="0" y="0"/>
            <a:ext cx="12192000" cy="6858000"/>
          </a:xfrm>
          <a:prstGeom prst="rect">
            <a:avLst/>
          </a:prstGeom>
        </p:spPr>
      </p:pic>
      <p:sp>
        <p:nvSpPr>
          <p:cNvPr id="3" name="Shape 0"/>
          <p:cNvSpPr/>
          <p:nvPr/>
        </p:nvSpPr>
        <p:spPr>
          <a:xfrm>
            <a:off x="1745615" y="1824990"/>
            <a:ext cx="10120630" cy="4395470"/>
          </a:xfrm>
          <a:prstGeom prst="roundRect">
            <a:avLst>
              <a:gd name="adj" fmla="val 7194"/>
            </a:avLst>
          </a:prstGeom>
          <a:gradFill flip="none" rotWithShape="true">
            <a:gsLst>
              <a:gs pos="0">
                <a:srgbClr val="2F5BEE">
                  <a:alpha val="16000"/>
                </a:srgbClr>
              </a:gs>
              <a:gs pos="57000">
                <a:srgbClr val="EAEEF4">
                  <a:alpha val="0"/>
                </a:srgbClr>
              </a:gs>
              <a:gs pos="100000">
                <a:srgbClr val="FFFFFF"/>
              </a:gs>
            </a:gsLst>
            <a:path path="circle">
              <a:fillToRect l="100000" t="100000"/>
            </a:path>
            <a:tileRect r="-100000" b="-100000"/>
          </a:gradFill>
        </p:spPr>
      </p:sp>
      <p:sp>
        <p:nvSpPr>
          <p:cNvPr id="4" name="Text 1"/>
          <p:cNvSpPr/>
          <p:nvPr/>
        </p:nvSpPr>
        <p:spPr>
          <a:xfrm>
            <a:off x="1745615" y="1824990"/>
            <a:ext cx="10120630" cy="439547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5" name="Text 2"/>
          <p:cNvSpPr/>
          <p:nvPr/>
        </p:nvSpPr>
        <p:spPr>
          <a:xfrm>
            <a:off x="541020" y="532130"/>
            <a:ext cx="10993120" cy="979805"/>
          </a:xfrm>
          <a:prstGeom prst="rect">
            <a:avLst/>
          </a:prstGeom>
          <a:noFill/>
        </p:spPr>
        <p:txBody>
          <a:bodyPr wrap="square" lIns="0" tIns="0" rIns="0" bIns="0" rtlCol="0" anchor="t"/>
          <a:lstStyle/>
          <a:p>
            <a:pPr marL="0" indent="0" algn="l">
              <a:lnSpc>
                <a:spcPct val="150000"/>
              </a:lnSpc>
              <a:buNone/>
            </a:pPr>
            <a:r>
              <a:rPr lang="en-US" sz="3600" dirty="0">
                <a:solidFill>
                  <a:srgbClr val="0D0D0D"/>
                </a:solidFill>
                <a:latin typeface="MiSans" pitchFamily="34" charset="0"/>
                <a:ea typeface="MiSans" pitchFamily="34" charset="-122"/>
                <a:cs typeface="MiSans" pitchFamily="34" charset="-120"/>
              </a:rPr>
              <a:t>建立长效机制</a:t>
            </a:r>
            <a:endParaRPr lang="en-US" sz="1600" dirty="0"/>
          </a:p>
        </p:txBody>
      </p:sp>
      <p:sp>
        <p:nvSpPr>
          <p:cNvPr id="6" name="Text 3"/>
          <p:cNvSpPr/>
          <p:nvPr/>
        </p:nvSpPr>
        <p:spPr>
          <a:xfrm>
            <a:off x="2268855" y="3138805"/>
            <a:ext cx="2513965" cy="298767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每季度开展1次开放日活动，形成常态化机制，持续提升居民计量意识。</a:t>
            </a:r>
            <a:endParaRPr lang="en-US" sz="1600" dirty="0"/>
          </a:p>
        </p:txBody>
      </p:sp>
      <p:sp>
        <p:nvSpPr>
          <p:cNvPr id="7" name="Text 4"/>
          <p:cNvSpPr/>
          <p:nvPr/>
        </p:nvSpPr>
        <p:spPr>
          <a:xfrm>
            <a:off x="2246630" y="2352040"/>
            <a:ext cx="2514600" cy="78676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定期开展活动</a:t>
            </a:r>
            <a:endParaRPr lang="en-US" sz="1600" dirty="0"/>
          </a:p>
        </p:txBody>
      </p:sp>
      <p:sp>
        <p:nvSpPr>
          <p:cNvPr id="8" name="Text 5"/>
          <p:cNvSpPr/>
          <p:nvPr/>
        </p:nvSpPr>
        <p:spPr>
          <a:xfrm>
            <a:off x="5591175" y="3145790"/>
            <a:ext cx="2513965" cy="298005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水电气企业自有检定实验室承办开放日活动每年度不少于1次，增强企业社会责任感。</a:t>
            </a:r>
            <a:endParaRPr lang="en-US" sz="1600" dirty="0"/>
          </a:p>
        </p:txBody>
      </p:sp>
      <p:sp>
        <p:nvSpPr>
          <p:cNvPr id="9" name="Text 6"/>
          <p:cNvSpPr/>
          <p:nvPr/>
        </p:nvSpPr>
        <p:spPr>
          <a:xfrm>
            <a:off x="5568950" y="2359025"/>
            <a:ext cx="2514600" cy="78676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企业承办活动</a:t>
            </a:r>
            <a:endParaRPr lang="en-US" sz="1600" dirty="0"/>
          </a:p>
        </p:txBody>
      </p:sp>
      <p:sp>
        <p:nvSpPr>
          <p:cNvPr id="10" name="Text 7"/>
          <p:cNvSpPr/>
          <p:nvPr/>
        </p:nvSpPr>
        <p:spPr>
          <a:xfrm>
            <a:off x="8874760" y="3166110"/>
            <a:ext cx="2513965" cy="295973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建立活动档案，记录活动内容、参与人数及问题解决情况，便于总结经验、持续改进。</a:t>
            </a:r>
            <a:endParaRPr lang="en-US" sz="1600" dirty="0"/>
          </a:p>
        </p:txBody>
      </p:sp>
      <p:sp>
        <p:nvSpPr>
          <p:cNvPr id="11" name="Text 8"/>
          <p:cNvSpPr/>
          <p:nvPr/>
        </p:nvSpPr>
        <p:spPr>
          <a:xfrm>
            <a:off x="8852535" y="2379345"/>
            <a:ext cx="2514600" cy="78676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建立活动档案</a:t>
            </a:r>
            <a:endParaRPr lang="en-US" sz="1600" dirty="0"/>
          </a:p>
        </p:txBody>
      </p:sp>
      <p:sp>
        <p:nvSpPr>
          <p:cNvPr id="12" name="Shape 9"/>
          <p:cNvSpPr/>
          <p:nvPr/>
        </p:nvSpPr>
        <p:spPr>
          <a:xfrm>
            <a:off x="5177791" y="3709209"/>
            <a:ext cx="0" cy="928914"/>
          </a:xfrm>
          <a:prstGeom prst="line">
            <a:avLst/>
          </a:prstGeom>
          <a:noFill/>
          <a:ln w="19050">
            <a:solidFill>
              <a:srgbClr val="D9D9D9"/>
            </a:solidFill>
            <a:prstDash val="solid"/>
            <a:headEnd type="none"/>
            <a:tailEnd type="none"/>
          </a:ln>
        </p:spPr>
      </p:sp>
      <p:sp>
        <p:nvSpPr>
          <p:cNvPr id="13" name="Shape 10"/>
          <p:cNvSpPr/>
          <p:nvPr/>
        </p:nvSpPr>
        <p:spPr>
          <a:xfrm>
            <a:off x="8518526" y="3709209"/>
            <a:ext cx="0" cy="928914"/>
          </a:xfrm>
          <a:prstGeom prst="line">
            <a:avLst/>
          </a:prstGeom>
          <a:noFill/>
          <a:ln w="19050">
            <a:solidFill>
              <a:srgbClr val="D9D9D9"/>
            </a:solidFill>
            <a:prstDash val="solid"/>
            <a:headEnd type="none"/>
            <a:tailEnd type="none"/>
          </a:ln>
        </p:spPr>
      </p:sp>
      <p:pic>
        <p:nvPicPr>
          <p:cNvPr id="14" name="Image 1" descr="https://kimi-img.moonshot.cn/pub/slides/slides_tmpl/image/25-06-01-00:35:03-d0tivds75iks2gau4t00.png"/>
          <p:cNvPicPr>
            <a:picLocks noChangeAspect="true"/>
          </p:cNvPicPr>
          <p:nvPr/>
        </p:nvPicPr>
        <p:blipFill>
          <a:blip r:embed="rId2"/>
          <a:stretch>
            <a:fillRect/>
          </a:stretch>
        </p:blipFill>
        <p:spPr>
          <a:xfrm rot="3660000">
            <a:off x="859790" y="1539875"/>
            <a:ext cx="1212850" cy="1104900"/>
          </a:xfrm>
          <a:prstGeom prst="rect">
            <a:avLst/>
          </a:prstGeom>
        </p:spPr>
      </p:pic>
      <p:pic>
        <p:nvPicPr>
          <p:cNvPr id="15" name="Image 2" descr="https://kimi-img.moonshot.cn/pub/slides/slides_tmpl/image/25-06-01-00:34:29-d0tiv5c75iks2gau4sr0.png"/>
          <p:cNvPicPr>
            <a:picLocks noChangeAspect="true"/>
          </p:cNvPicPr>
          <p:nvPr/>
        </p:nvPicPr>
        <p:blipFill>
          <a:blip r:embed="rId3"/>
          <a:stretch>
            <a:fillRect/>
          </a:stretch>
        </p:blipFill>
        <p:spPr>
          <a:xfrm>
            <a:off x="1546860" y="2763520"/>
            <a:ext cx="534670" cy="537210"/>
          </a:xfrm>
          <a:prstGeom prst="rect">
            <a:avLst/>
          </a:prstGeom>
        </p:spPr>
      </p:pic>
      <p:pic>
        <p:nvPicPr>
          <p:cNvPr id="16" name="Image 3" descr="https://kimi-img.moonshot.cn/pub/slides/slides_tmpl/image/25-06-01-00:36:34-d0tj04k75iks2gau4tg0.png"/>
          <p:cNvPicPr>
            <a:picLocks noChangeAspect="true"/>
          </p:cNvPicPr>
          <p:nvPr/>
        </p:nvPicPr>
        <p:blipFill>
          <a:blip r:embed="rId4">
            <a:alphaModFix amt="60000"/>
          </a:blip>
          <a:stretch>
            <a:fillRect/>
          </a:stretch>
        </p:blipFill>
        <p:spPr>
          <a:xfrm rot="1080000">
            <a:off x="-203835" y="4772025"/>
            <a:ext cx="852805" cy="2002790"/>
          </a:xfrm>
          <a:prstGeom prst="rect">
            <a:avLst/>
          </a:prstGeom>
        </p:spPr>
      </p:pic>
      <p:pic>
        <p:nvPicPr>
          <p:cNvPr id="17" name="Image 4" descr="https://kimi-img.moonshot.cn/pub/slides/slides_tmpl/image/25-06-01-00:34:17-d0tiv2c75iks2gau4sn0.png"/>
          <p:cNvPicPr>
            <a:picLocks noChangeAspect="true"/>
          </p:cNvPicPr>
          <p:nvPr/>
        </p:nvPicPr>
        <p:blipFill>
          <a:blip r:embed="rId5">
            <a:alphaModFix amt="40000"/>
          </a:blip>
          <a:stretch>
            <a:fillRect/>
          </a:stretch>
        </p:blipFill>
        <p:spPr>
          <a:xfrm rot="16200000">
            <a:off x="10665460" y="-8255"/>
            <a:ext cx="262890" cy="11703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4:29-d0tiv5c75iks2gau4sq0.png"/>
          <p:cNvPicPr>
            <a:picLocks noChangeAspect="true"/>
          </p:cNvPicPr>
          <p:nvPr/>
        </p:nvPicPr>
        <p:blipFill>
          <a:blip r:embed="rId2"/>
          <a:stretch>
            <a:fillRect/>
          </a:stretch>
        </p:blipFill>
        <p:spPr>
          <a:xfrm>
            <a:off x="0" y="2468880"/>
            <a:ext cx="5182870" cy="1835150"/>
          </a:xfrm>
          <a:prstGeom prst="rect">
            <a:avLst/>
          </a:prstGeom>
        </p:spPr>
      </p:pic>
      <p:pic>
        <p:nvPicPr>
          <p:cNvPr id="4" name="Image 2" descr="https://kimi-img.moonshot.cn/pub/slides/slides_tmpl/image/25-06-01-00:34:29-d0tiv5c75iks2gau4sqg.png"/>
          <p:cNvPicPr>
            <a:picLocks noChangeAspect="true"/>
          </p:cNvPicPr>
          <p:nvPr/>
        </p:nvPicPr>
        <p:blipFill>
          <a:blip r:embed="rId3"/>
          <a:stretch>
            <a:fillRect/>
          </a:stretch>
        </p:blipFill>
        <p:spPr>
          <a:xfrm>
            <a:off x="7110829" y="3260408"/>
            <a:ext cx="1701800" cy="1701800"/>
          </a:xfrm>
          <a:prstGeom prst="rect">
            <a:avLst/>
          </a:prstGeom>
        </p:spPr>
      </p:pic>
      <p:pic>
        <p:nvPicPr>
          <p:cNvPr id="5" name="Image 3" descr="https://kimi-img.moonshot.cn/pub/slides/slides_tmpl/image/25-06-01-00:34:29-d0tiv5c75iks2gau4sr0.png"/>
          <p:cNvPicPr>
            <a:picLocks noChangeAspect="true"/>
          </p:cNvPicPr>
          <p:nvPr/>
        </p:nvPicPr>
        <p:blipFill>
          <a:blip r:embed="rId4"/>
          <a:stretch>
            <a:fillRect/>
          </a:stretch>
        </p:blipFill>
        <p:spPr>
          <a:xfrm>
            <a:off x="7611110" y="2028825"/>
            <a:ext cx="2790825" cy="2800350"/>
          </a:xfrm>
          <a:prstGeom prst="rect">
            <a:avLst/>
          </a:prstGeom>
        </p:spPr>
      </p:pic>
      <p:pic>
        <p:nvPicPr>
          <p:cNvPr id="6" name="Image 4" descr="https://kimi-img.moonshot.cn/pub/slides/slides_tmpl/image/25-06-01-00:34:17-d0tiv2c75iks2gau4sn0.png"/>
          <p:cNvPicPr>
            <a:picLocks noChangeAspect="true"/>
          </p:cNvPicPr>
          <p:nvPr/>
        </p:nvPicPr>
        <p:blipFill>
          <a:blip r:embed="rId5">
            <a:alphaModFix amt="40000"/>
          </a:blip>
          <a:stretch>
            <a:fillRect/>
          </a:stretch>
        </p:blipFill>
        <p:spPr>
          <a:xfrm rot="16200000">
            <a:off x="10665460" y="-8255"/>
            <a:ext cx="262890" cy="1170305"/>
          </a:xfrm>
          <a:prstGeom prst="rect">
            <a:avLst/>
          </a:prstGeom>
        </p:spPr>
      </p:pic>
      <p:sp>
        <p:nvSpPr>
          <p:cNvPr id="7" name="Text 0"/>
          <p:cNvSpPr/>
          <p:nvPr/>
        </p:nvSpPr>
        <p:spPr>
          <a:xfrm>
            <a:off x="8197052" y="2654618"/>
            <a:ext cx="1618942" cy="1160463"/>
          </a:xfrm>
          <a:prstGeom prst="rect">
            <a:avLst/>
          </a:prstGeom>
          <a:noFill/>
        </p:spPr>
        <p:txBody>
          <a:bodyPr wrap="square" lIns="91440" tIns="45720" rIns="91440" bIns="45720" rtlCol="0" anchor="t">
            <a:spAutoFit/>
          </a:bodyPr>
          <a:lstStyle/>
          <a:p>
            <a:pPr marL="0" indent="0" algn="ctr">
              <a:lnSpc>
                <a:spcPct val="100000"/>
              </a:lnSpc>
              <a:buNone/>
            </a:pPr>
            <a:r>
              <a:rPr lang="en-US" sz="8500" dirty="0">
                <a:solidFill>
                  <a:srgbClr val="F2F7FA"/>
                </a:solidFill>
                <a:latin typeface="Noto Sans SC" pitchFamily="34" charset="0"/>
                <a:ea typeface="Noto Sans SC" pitchFamily="34" charset="-122"/>
                <a:cs typeface="Noto Sans SC" pitchFamily="34" charset="-120"/>
              </a:rPr>
              <a:t>05</a:t>
            </a:r>
            <a:endParaRPr lang="en-US" sz="1600" dirty="0"/>
          </a:p>
        </p:txBody>
      </p:sp>
      <p:sp>
        <p:nvSpPr>
          <p:cNvPr id="8" name="Text 1"/>
          <p:cNvSpPr/>
          <p:nvPr/>
        </p:nvSpPr>
        <p:spPr>
          <a:xfrm>
            <a:off x="586105" y="3133090"/>
            <a:ext cx="7769860" cy="521970"/>
          </a:xfrm>
          <a:prstGeom prst="rect">
            <a:avLst/>
          </a:prstGeom>
          <a:noFill/>
        </p:spPr>
        <p:txBody>
          <a:bodyPr wrap="square" lIns="91440" tIns="45720" rIns="91440" bIns="45720" rtlCol="0" anchor="t"/>
          <a:lstStyle/>
          <a:p>
            <a:pPr marL="0" indent="0" algn="l">
              <a:lnSpc>
                <a:spcPct val="100000"/>
              </a:lnSpc>
              <a:buNone/>
            </a:pPr>
            <a:r>
              <a:rPr lang="en-US" sz="3400" dirty="0">
                <a:solidFill>
                  <a:srgbClr val="0D0D0D"/>
                </a:solidFill>
                <a:latin typeface="MiSans" pitchFamily="34" charset="0"/>
                <a:ea typeface="MiSans" pitchFamily="34" charset="-122"/>
                <a:cs typeface="MiSans" pitchFamily="34" charset="-120"/>
              </a:rPr>
              <a:t>效果评估与反馈</a:t>
            </a:r>
            <a:endParaRPr lang="en-US" sz="1600" dirty="0"/>
          </a:p>
        </p:txBody>
      </p:sp>
      <p:sp>
        <p:nvSpPr>
          <p:cNvPr id="9" name="Shape 2"/>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
        <p:nvSpPr>
          <p:cNvPr id="10" name="Shape 3"/>
          <p:cNvSpPr/>
          <p:nvPr/>
        </p:nvSpPr>
        <p:spPr>
          <a:xfrm>
            <a:off x="576149" y="498250"/>
            <a:ext cx="209306" cy="42231"/>
          </a:xfrm>
          <a:prstGeom prst="rect">
            <a:avLst/>
          </a:prstGeom>
          <a:solidFill>
            <a:srgbClr val="92ABDF"/>
          </a:solidFill>
          <a:ln w="12700">
            <a:solidFill>
              <a:srgbClr val="92ABDF"/>
            </a:solidFill>
            <a:prstDash val="solid"/>
          </a:ln>
        </p:spPr>
      </p:sp>
      <p:sp>
        <p:nvSpPr>
          <p:cNvPr id="11" name="Text 4"/>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5"/>
          <p:cNvSpPr/>
          <p:nvPr/>
        </p:nvSpPr>
        <p:spPr>
          <a:xfrm>
            <a:off x="576149" y="595224"/>
            <a:ext cx="209306" cy="42231"/>
          </a:xfrm>
          <a:prstGeom prst="rect">
            <a:avLst/>
          </a:prstGeom>
          <a:solidFill>
            <a:srgbClr val="92ABDF"/>
          </a:solidFill>
          <a:ln w="12700">
            <a:solidFill>
              <a:srgbClr val="92ABDF"/>
            </a:solidFill>
            <a:prstDash val="solid"/>
          </a:ln>
        </p:spPr>
      </p:sp>
      <p:sp>
        <p:nvSpPr>
          <p:cNvPr id="13" name="Text 6"/>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7"/>
          <p:cNvSpPr/>
          <p:nvPr/>
        </p:nvSpPr>
        <p:spPr>
          <a:xfrm>
            <a:off x="576149" y="692198"/>
            <a:ext cx="209306" cy="42231"/>
          </a:xfrm>
          <a:prstGeom prst="rect">
            <a:avLst/>
          </a:prstGeom>
          <a:solidFill>
            <a:srgbClr val="92ABDF"/>
          </a:solidFill>
          <a:ln w="12700">
            <a:solidFill>
              <a:srgbClr val="92ABDF"/>
            </a:solidFill>
            <a:prstDash val="solid"/>
          </a:ln>
        </p:spPr>
      </p:sp>
      <p:sp>
        <p:nvSpPr>
          <p:cNvPr id="15" name="Text 8"/>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6" name="Shape 9"/>
          <p:cNvSpPr/>
          <p:nvPr/>
        </p:nvSpPr>
        <p:spPr>
          <a:xfrm>
            <a:off x="531399" y="6143377"/>
            <a:ext cx="209306" cy="42231"/>
          </a:xfrm>
          <a:prstGeom prst="rect">
            <a:avLst/>
          </a:prstGeom>
          <a:solidFill>
            <a:srgbClr val="92ABDF"/>
          </a:solidFill>
          <a:ln w="19050">
            <a:solidFill>
              <a:srgbClr val="92ABDF"/>
            </a:solidFill>
            <a:prstDash val="solid"/>
          </a:ln>
        </p:spPr>
      </p:sp>
      <p:sp>
        <p:nvSpPr>
          <p:cNvPr id="17" name="Text 10"/>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8" name="Shape 11"/>
          <p:cNvSpPr/>
          <p:nvPr/>
        </p:nvSpPr>
        <p:spPr>
          <a:xfrm>
            <a:off x="531399" y="6240351"/>
            <a:ext cx="209306" cy="42231"/>
          </a:xfrm>
          <a:prstGeom prst="rect">
            <a:avLst/>
          </a:prstGeom>
          <a:solidFill>
            <a:srgbClr val="92ABDF"/>
          </a:solidFill>
          <a:ln w="19050">
            <a:solidFill>
              <a:srgbClr val="92ABDF"/>
            </a:solidFill>
            <a:prstDash val="solid"/>
          </a:ln>
        </p:spPr>
      </p:sp>
      <p:sp>
        <p:nvSpPr>
          <p:cNvPr id="19" name="Text 12"/>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0" name="Shape 13"/>
          <p:cNvSpPr/>
          <p:nvPr/>
        </p:nvSpPr>
        <p:spPr>
          <a:xfrm>
            <a:off x="531399" y="6337325"/>
            <a:ext cx="209306" cy="42231"/>
          </a:xfrm>
          <a:prstGeom prst="rect">
            <a:avLst/>
          </a:prstGeom>
          <a:solidFill>
            <a:srgbClr val="92ABDF"/>
          </a:solidFill>
          <a:ln w="19050">
            <a:solidFill>
              <a:srgbClr val="92ABDF"/>
            </a:solidFill>
            <a:prstDash val="solid"/>
          </a:ln>
        </p:spPr>
      </p:sp>
      <p:sp>
        <p:nvSpPr>
          <p:cNvPr id="21" name="Text 14"/>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sp>
        <p:nvSpPr>
          <p:cNvPr id="3" name="Text 0"/>
          <p:cNvSpPr/>
          <p:nvPr/>
        </p:nvSpPr>
        <p:spPr>
          <a:xfrm>
            <a:off x="1127760" y="3359150"/>
            <a:ext cx="2853055" cy="251587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公开计量器具检测、收费核定全流程，通过“眼见为实”化解居民对“表走得快”的误解，增强居民对计量工作的信任。</a:t>
            </a:r>
            <a:endParaRPr lang="en-US" sz="1600" dirty="0"/>
          </a:p>
        </p:txBody>
      </p:sp>
      <p:sp>
        <p:nvSpPr>
          <p:cNvPr id="4" name="Text 1"/>
          <p:cNvSpPr/>
          <p:nvPr/>
        </p:nvSpPr>
        <p:spPr>
          <a:xfrm>
            <a:off x="1127760" y="2645410"/>
            <a:ext cx="2853690" cy="83121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破除信息壁垒</a:t>
            </a:r>
            <a:endParaRPr lang="en-US" sz="1600" dirty="0"/>
          </a:p>
        </p:txBody>
      </p:sp>
      <p:sp>
        <p:nvSpPr>
          <p:cNvPr id="5" name="Text 2"/>
          <p:cNvSpPr/>
          <p:nvPr/>
        </p:nvSpPr>
        <p:spPr>
          <a:xfrm>
            <a:off x="4728210" y="2799715"/>
            <a:ext cx="2853055" cy="251587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普及表具合法性识别、异常数据自查方法，提升居民维权能力，帮助居民更好地维护自身权益。</a:t>
            </a:r>
            <a:endParaRPr lang="en-US" sz="1600" dirty="0"/>
          </a:p>
        </p:txBody>
      </p:sp>
      <p:sp>
        <p:nvSpPr>
          <p:cNvPr id="6" name="Text 3"/>
          <p:cNvSpPr/>
          <p:nvPr/>
        </p:nvSpPr>
        <p:spPr>
          <a:xfrm>
            <a:off x="4728210" y="2085975"/>
            <a:ext cx="2853690" cy="83121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科普计量知识</a:t>
            </a:r>
            <a:endParaRPr lang="en-US" sz="1600" dirty="0"/>
          </a:p>
        </p:txBody>
      </p:sp>
      <p:sp>
        <p:nvSpPr>
          <p:cNvPr id="7" name="Text 4"/>
          <p:cNvSpPr/>
          <p:nvPr/>
        </p:nvSpPr>
        <p:spPr>
          <a:xfrm>
            <a:off x="8328025" y="3491230"/>
            <a:ext cx="2853055" cy="251587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搭建居民、企业、监管部门的常态化对话平台，倒逼企业规范经营，提升行业整体水平。</a:t>
            </a:r>
            <a:endParaRPr lang="en-US" sz="1600" dirty="0"/>
          </a:p>
        </p:txBody>
      </p:sp>
      <p:sp>
        <p:nvSpPr>
          <p:cNvPr id="8" name="Text 5"/>
          <p:cNvSpPr/>
          <p:nvPr/>
        </p:nvSpPr>
        <p:spPr>
          <a:xfrm>
            <a:off x="8328025" y="2777490"/>
            <a:ext cx="2853690" cy="83121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强化社会监督</a:t>
            </a:r>
            <a:endParaRPr lang="en-US" sz="1600" dirty="0"/>
          </a:p>
        </p:txBody>
      </p:sp>
      <p:sp>
        <p:nvSpPr>
          <p:cNvPr id="9" name="Text 6"/>
          <p:cNvSpPr/>
          <p:nvPr/>
        </p:nvSpPr>
        <p:spPr>
          <a:xfrm>
            <a:off x="856298" y="657860"/>
            <a:ext cx="10479405" cy="822920"/>
          </a:xfrm>
          <a:prstGeom prst="rect">
            <a:avLst/>
          </a:prstGeom>
          <a:noFill/>
        </p:spPr>
        <p:txBody>
          <a:bodyPr wrap="square" lIns="0" tIns="0" rIns="0" bIns="0" rtlCol="0" anchor="t">
            <a:spAutoFit/>
          </a:bodyPr>
          <a:lstStyle/>
          <a:p>
            <a:pPr marL="0" indent="0" algn="l">
              <a:lnSpc>
                <a:spcPct val="150000"/>
              </a:lnSpc>
              <a:buNone/>
            </a:pPr>
            <a:r>
              <a:rPr lang="en-US" sz="3600" dirty="0">
                <a:solidFill>
                  <a:srgbClr val="0D0D0D"/>
                </a:solidFill>
                <a:latin typeface="MiSans" pitchFamily="34" charset="0"/>
                <a:ea typeface="MiSans" pitchFamily="34" charset="-122"/>
                <a:cs typeface="MiSans" pitchFamily="34" charset="-120"/>
              </a:rPr>
              <a:t>活动效果</a:t>
            </a:r>
            <a:endParaRPr lang="en-US" sz="1600" dirty="0"/>
          </a:p>
        </p:txBody>
      </p:sp>
      <p:sp>
        <p:nvSpPr>
          <p:cNvPr id="10" name="Shape 7"/>
          <p:cNvSpPr/>
          <p:nvPr/>
        </p:nvSpPr>
        <p:spPr>
          <a:xfrm>
            <a:off x="4267201" y="3391074"/>
            <a:ext cx="0" cy="928914"/>
          </a:xfrm>
          <a:prstGeom prst="line">
            <a:avLst/>
          </a:prstGeom>
          <a:noFill/>
          <a:ln w="19050">
            <a:solidFill>
              <a:srgbClr val="D9D9D9"/>
            </a:solidFill>
            <a:prstDash val="solid"/>
            <a:headEnd type="none"/>
            <a:tailEnd type="none"/>
          </a:ln>
        </p:spPr>
      </p:sp>
      <p:sp>
        <p:nvSpPr>
          <p:cNvPr id="11" name="Shape 8"/>
          <p:cNvSpPr/>
          <p:nvPr/>
        </p:nvSpPr>
        <p:spPr>
          <a:xfrm>
            <a:off x="7924801" y="3391074"/>
            <a:ext cx="0" cy="928914"/>
          </a:xfrm>
          <a:prstGeom prst="line">
            <a:avLst/>
          </a:prstGeom>
          <a:noFill/>
          <a:ln w="19050">
            <a:solidFill>
              <a:srgbClr val="D9D9D9"/>
            </a:solidFill>
            <a:prstDash val="solid"/>
            <a:headEnd type="none"/>
            <a:tailEnd type="none"/>
          </a:ln>
        </p:spPr>
      </p:sp>
      <p:pic>
        <p:nvPicPr>
          <p:cNvPr id="12" name="Image 1" descr="https://kimi-img.moonshot.cn/pub/slides/slides_tmpl/image/25-06-01-00:34:28-d0tiv5475iks2gau4sp0.png"/>
          <p:cNvPicPr>
            <a:picLocks noChangeAspect="true"/>
          </p:cNvPicPr>
          <p:nvPr/>
        </p:nvPicPr>
        <p:blipFill>
          <a:blip r:embed="rId2">
            <a:alphaModFix amt="40000"/>
          </a:blip>
          <a:stretch>
            <a:fillRect/>
          </a:stretch>
        </p:blipFill>
        <p:spPr>
          <a:xfrm flipV="true">
            <a:off x="10751820" y="428625"/>
            <a:ext cx="762000" cy="76200"/>
          </a:xfrm>
          <a:prstGeom prst="rect">
            <a:avLst/>
          </a:prstGeom>
        </p:spPr>
      </p:pic>
      <p:pic>
        <p:nvPicPr>
          <p:cNvPr id="13" name="Image 2" descr="https://kimi-img.moonshot.cn/pub/slides/slides_tmpl/image/25-06-01-00:34:28-d0tiv5475iks2gau4sp0.png"/>
          <p:cNvPicPr>
            <a:picLocks noChangeAspect="true"/>
          </p:cNvPicPr>
          <p:nvPr/>
        </p:nvPicPr>
        <p:blipFill>
          <a:blip r:embed="rId2">
            <a:alphaModFix amt="40000"/>
          </a:blip>
          <a:stretch>
            <a:fillRect/>
          </a:stretch>
        </p:blipFill>
        <p:spPr>
          <a:xfrm flipV="true">
            <a:off x="10751820" y="559435"/>
            <a:ext cx="762000" cy="76200"/>
          </a:xfrm>
          <a:prstGeom prst="rect">
            <a:avLst/>
          </a:prstGeom>
        </p:spPr>
      </p:pic>
      <p:pic>
        <p:nvPicPr>
          <p:cNvPr id="14" name="Image 3" descr="https://kimi-img.moonshot.cn/pub/slides/slides_tmpl/image/25-06-01-00:36:13-d0tivvc75iks2gau4tdg.png"/>
          <p:cNvPicPr>
            <a:picLocks noChangeAspect="true"/>
          </p:cNvPicPr>
          <p:nvPr/>
        </p:nvPicPr>
        <p:blipFill>
          <a:blip r:embed="rId3">
            <a:alphaModFix amt="60000"/>
          </a:blip>
          <a:stretch>
            <a:fillRect/>
          </a:stretch>
        </p:blipFill>
        <p:spPr>
          <a:xfrm>
            <a:off x="59055" y="5581650"/>
            <a:ext cx="12192000" cy="13144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5:39-d0tivms75iks2gau4t7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5:40-d0tivn475iks2gau4t80.png"/>
          <p:cNvPicPr>
            <a:picLocks noChangeAspect="true"/>
          </p:cNvPicPr>
          <p:nvPr/>
        </p:nvPicPr>
        <p:blipFill>
          <a:blip r:embed="rId2"/>
          <a:stretch>
            <a:fillRect/>
          </a:stretch>
        </p:blipFill>
        <p:spPr>
          <a:xfrm>
            <a:off x="2701290" y="2486660"/>
            <a:ext cx="9105265" cy="3916045"/>
          </a:xfrm>
          <a:prstGeom prst="rect">
            <a:avLst/>
          </a:prstGeom>
        </p:spPr>
      </p:pic>
      <p:sp>
        <p:nvSpPr>
          <p:cNvPr id="4" name="Text 0"/>
          <p:cNvSpPr/>
          <p:nvPr/>
        </p:nvSpPr>
        <p:spPr>
          <a:xfrm>
            <a:off x="3512820" y="3658870"/>
            <a:ext cx="3385820" cy="269367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每次活动后收集群众意见，了解居民需求和建议，为后续活动提供参考。</a:t>
            </a:r>
            <a:endParaRPr lang="en-US" sz="1600" dirty="0"/>
          </a:p>
        </p:txBody>
      </p:sp>
      <p:sp>
        <p:nvSpPr>
          <p:cNvPr id="5" name="Text 1"/>
          <p:cNvSpPr/>
          <p:nvPr/>
        </p:nvSpPr>
        <p:spPr>
          <a:xfrm>
            <a:off x="530860" y="1240155"/>
            <a:ext cx="11169650" cy="822920"/>
          </a:xfrm>
          <a:prstGeom prst="rect">
            <a:avLst/>
          </a:prstGeom>
          <a:noFill/>
        </p:spPr>
        <p:txBody>
          <a:bodyPr wrap="square" lIns="0" tIns="0" rIns="0" bIns="0" rtlCol="0" anchor="t">
            <a:spAutoFit/>
          </a:bodyPr>
          <a:lstStyle/>
          <a:p>
            <a:pPr marL="0" indent="0" algn="ctr">
              <a:lnSpc>
                <a:spcPct val="150000"/>
              </a:lnSpc>
              <a:buNone/>
            </a:pPr>
            <a:r>
              <a:rPr lang="en-US" sz="3600" dirty="0">
                <a:solidFill>
                  <a:srgbClr val="0D0D0D"/>
                </a:solidFill>
                <a:latin typeface="MiSans" pitchFamily="34" charset="0"/>
                <a:ea typeface="MiSans" pitchFamily="34" charset="-122"/>
                <a:cs typeface="MiSans" pitchFamily="34" charset="-120"/>
              </a:rPr>
              <a:t>反馈改进</a:t>
            </a:r>
            <a:endParaRPr lang="en-US" sz="1600" dirty="0"/>
          </a:p>
        </p:txBody>
      </p:sp>
      <p:sp>
        <p:nvSpPr>
          <p:cNvPr id="6" name="Text 2"/>
          <p:cNvSpPr/>
          <p:nvPr/>
        </p:nvSpPr>
        <p:spPr>
          <a:xfrm>
            <a:off x="3370580" y="3075940"/>
            <a:ext cx="3712210" cy="830580"/>
          </a:xfrm>
          <a:prstGeom prst="rect">
            <a:avLst/>
          </a:prstGeom>
          <a:noFill/>
        </p:spPr>
        <p:txBody>
          <a:bodyPr wrap="square" lIns="0" tIns="0" rIns="0" bIns="0" rtlCol="0" anchor="t"/>
          <a:lstStyle/>
          <a:p>
            <a:pPr marL="0" indent="0" algn="ctr">
              <a:lnSpc>
                <a:spcPct val="150000"/>
              </a:lnSpc>
              <a:buNone/>
            </a:pPr>
            <a:r>
              <a:rPr lang="en-US" sz="2000" dirty="0">
                <a:solidFill>
                  <a:srgbClr val="577FD2"/>
                </a:solidFill>
                <a:latin typeface="MiSans" pitchFamily="34" charset="0"/>
                <a:ea typeface="MiSans" pitchFamily="34" charset="-122"/>
                <a:cs typeface="MiSans" pitchFamily="34" charset="-120"/>
              </a:rPr>
              <a:t>收集群众意见</a:t>
            </a:r>
            <a:endParaRPr lang="en-US" sz="1600" dirty="0"/>
          </a:p>
        </p:txBody>
      </p:sp>
      <p:pic>
        <p:nvPicPr>
          <p:cNvPr id="7" name="Image 2" descr="https://kimi-img.moonshot.cn/pub/slides/slides_tmpl/image/25-06-01-00:34:17-d0tiv2c75iks2gau4sn0.png"/>
          <p:cNvPicPr>
            <a:picLocks noChangeAspect="true"/>
          </p:cNvPicPr>
          <p:nvPr/>
        </p:nvPicPr>
        <p:blipFill>
          <a:blip r:embed="rId3">
            <a:alphaModFix amt="40000"/>
          </a:blip>
          <a:stretch>
            <a:fillRect/>
          </a:stretch>
        </p:blipFill>
        <p:spPr>
          <a:xfrm rot="16200000">
            <a:off x="10665460" y="-8255"/>
            <a:ext cx="262890" cy="1170305"/>
          </a:xfrm>
          <a:prstGeom prst="rect">
            <a:avLst/>
          </a:prstGeom>
        </p:spPr>
      </p:pic>
      <p:sp>
        <p:nvSpPr>
          <p:cNvPr id="8" name="Text 3"/>
          <p:cNvSpPr/>
          <p:nvPr/>
        </p:nvSpPr>
        <p:spPr>
          <a:xfrm>
            <a:off x="7621905" y="3658870"/>
            <a:ext cx="3385820" cy="269367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对反映和投诉集中问题开展“回头看”，确保活动与整改结合，切实解决居民关心的问题。</a:t>
            </a:r>
            <a:endParaRPr lang="en-US" sz="1600" dirty="0"/>
          </a:p>
        </p:txBody>
      </p:sp>
      <p:sp>
        <p:nvSpPr>
          <p:cNvPr id="9" name="Text 4"/>
          <p:cNvSpPr/>
          <p:nvPr/>
        </p:nvSpPr>
        <p:spPr>
          <a:xfrm>
            <a:off x="7479665" y="3075940"/>
            <a:ext cx="3712210" cy="830580"/>
          </a:xfrm>
          <a:prstGeom prst="rect">
            <a:avLst/>
          </a:prstGeom>
          <a:noFill/>
        </p:spPr>
        <p:txBody>
          <a:bodyPr wrap="square" lIns="0" tIns="0" rIns="0" bIns="0" rtlCol="0" anchor="t"/>
          <a:lstStyle/>
          <a:p>
            <a:pPr marL="0" indent="0" algn="ctr">
              <a:lnSpc>
                <a:spcPct val="150000"/>
              </a:lnSpc>
              <a:buNone/>
            </a:pPr>
            <a:r>
              <a:rPr lang="en-US" sz="2000" dirty="0">
                <a:solidFill>
                  <a:srgbClr val="577FD2"/>
                </a:solidFill>
                <a:latin typeface="MiSans" pitchFamily="34" charset="0"/>
                <a:ea typeface="MiSans" pitchFamily="34" charset="-122"/>
                <a:cs typeface="MiSans" pitchFamily="34" charset="-120"/>
              </a:rPr>
              <a:t>开展“回头看”</a:t>
            </a:r>
            <a:endParaRPr lang="en-US" sz="1600" dirty="0"/>
          </a:p>
        </p:txBody>
      </p:sp>
      <p:sp>
        <p:nvSpPr>
          <p:cNvPr id="10" name="Shape 5"/>
          <p:cNvSpPr/>
          <p:nvPr/>
        </p:nvSpPr>
        <p:spPr>
          <a:xfrm>
            <a:off x="576149" y="498250"/>
            <a:ext cx="209306" cy="42231"/>
          </a:xfrm>
          <a:prstGeom prst="rect">
            <a:avLst/>
          </a:prstGeom>
          <a:solidFill>
            <a:srgbClr val="92ABDF"/>
          </a:solidFill>
          <a:ln w="12700">
            <a:solidFill>
              <a:srgbClr val="92ABDF"/>
            </a:solidFill>
            <a:prstDash val="solid"/>
          </a:ln>
        </p:spPr>
      </p:sp>
      <p:sp>
        <p:nvSpPr>
          <p:cNvPr id="11" name="Text 6"/>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7"/>
          <p:cNvSpPr/>
          <p:nvPr/>
        </p:nvSpPr>
        <p:spPr>
          <a:xfrm>
            <a:off x="576149" y="595224"/>
            <a:ext cx="209306" cy="42231"/>
          </a:xfrm>
          <a:prstGeom prst="rect">
            <a:avLst/>
          </a:prstGeom>
          <a:solidFill>
            <a:srgbClr val="92ABDF"/>
          </a:solidFill>
          <a:ln w="12700">
            <a:solidFill>
              <a:srgbClr val="92ABDF"/>
            </a:solidFill>
            <a:prstDash val="solid"/>
          </a:ln>
        </p:spPr>
      </p:sp>
      <p:sp>
        <p:nvSpPr>
          <p:cNvPr id="13" name="Text 8"/>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9"/>
          <p:cNvSpPr/>
          <p:nvPr/>
        </p:nvSpPr>
        <p:spPr>
          <a:xfrm>
            <a:off x="576149" y="692198"/>
            <a:ext cx="209306" cy="42231"/>
          </a:xfrm>
          <a:prstGeom prst="rect">
            <a:avLst/>
          </a:prstGeom>
          <a:solidFill>
            <a:srgbClr val="92ABDF"/>
          </a:solidFill>
          <a:ln w="12700">
            <a:solidFill>
              <a:srgbClr val="92ABDF"/>
            </a:solidFill>
            <a:prstDash val="solid"/>
          </a:ln>
        </p:spPr>
      </p:sp>
      <p:sp>
        <p:nvSpPr>
          <p:cNvPr id="15" name="Text 10"/>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16" name="Image 3" descr="https://kimi-img.moonshot.cn/pub/slides/slides_tmpl/image/25-06-01-00:35:40-d0tivn475iks2gau4t8g.png"/>
          <p:cNvPicPr>
            <a:picLocks noChangeAspect="true"/>
          </p:cNvPicPr>
          <p:nvPr/>
        </p:nvPicPr>
        <p:blipFill>
          <a:blip r:embed="rId4"/>
          <a:stretch>
            <a:fillRect/>
          </a:stretch>
        </p:blipFill>
        <p:spPr>
          <a:xfrm>
            <a:off x="486410" y="4102100"/>
            <a:ext cx="2884170" cy="1807845"/>
          </a:xfrm>
          <a:prstGeom prst="rect">
            <a:avLst/>
          </a:prstGeom>
        </p:spPr>
      </p:pic>
      <p:pic>
        <p:nvPicPr>
          <p:cNvPr id="17" name="Image 4" descr="https://kimi-img.moonshot.cn/pub/slides/slides_tmpl/image/25-06-01-00:35:04-d0tive475iks2gau4t10.png"/>
          <p:cNvPicPr>
            <a:picLocks noChangeAspect="true"/>
          </p:cNvPicPr>
          <p:nvPr/>
        </p:nvPicPr>
        <p:blipFill>
          <a:blip r:embed="rId5"/>
          <a:stretch>
            <a:fillRect/>
          </a:stretch>
        </p:blipFill>
        <p:spPr>
          <a:xfrm>
            <a:off x="955040" y="3285490"/>
            <a:ext cx="262255" cy="263525"/>
          </a:xfrm>
          <a:prstGeom prst="rect">
            <a:avLst/>
          </a:prstGeom>
        </p:spPr>
      </p:pic>
      <p:pic>
        <p:nvPicPr>
          <p:cNvPr id="18" name="Image 5" descr="https://kimi-img.moonshot.cn/pub/slides/slides_tmpl/image/25-06-01-00:34:30-d0tiv5k75iks2gau4srg.png"/>
          <p:cNvPicPr>
            <a:picLocks noChangeAspect="true"/>
          </p:cNvPicPr>
          <p:nvPr/>
        </p:nvPicPr>
        <p:blipFill>
          <a:blip r:embed="rId6">
            <a:alphaModFix amt="40000"/>
          </a:blip>
          <a:stretch>
            <a:fillRect/>
          </a:stretch>
        </p:blipFill>
        <p:spPr>
          <a:xfrm>
            <a:off x="785495" y="3761105"/>
            <a:ext cx="469900" cy="340995"/>
          </a:xfrm>
          <a:prstGeom prst="rect">
            <a:avLst/>
          </a:prstGeom>
        </p:spPr>
      </p:pic>
      <p:sp>
        <p:nvSpPr>
          <p:cNvPr id="19" name="Shape 11"/>
          <p:cNvSpPr/>
          <p:nvPr/>
        </p:nvSpPr>
        <p:spPr>
          <a:xfrm rot="16200000">
            <a:off x="379730" y="3850005"/>
            <a:ext cx="913765" cy="209550"/>
          </a:xfrm>
          <a:prstGeom prst="parallelogram">
            <a:avLst>
              <a:gd name="adj" fmla="val 38342"/>
            </a:avLst>
          </a:prstGeom>
          <a:solidFill>
            <a:srgbClr val="2F5BEE">
              <a:alpha val="34118"/>
            </a:srgbClr>
          </a:solidFill>
        </p:spPr>
      </p:sp>
      <p:sp>
        <p:nvSpPr>
          <p:cNvPr id="20" name="Text 12"/>
          <p:cNvSpPr/>
          <p:nvPr/>
        </p:nvSpPr>
        <p:spPr>
          <a:xfrm rot="16200000">
            <a:off x="379730" y="3850005"/>
            <a:ext cx="913765" cy="20955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1" name="Shape 13"/>
          <p:cNvSpPr/>
          <p:nvPr/>
        </p:nvSpPr>
        <p:spPr>
          <a:xfrm rot="16200000" flipV="true">
            <a:off x="1584325" y="3179445"/>
            <a:ext cx="692150" cy="123190"/>
          </a:xfrm>
          <a:prstGeom prst="parallelogram">
            <a:avLst>
              <a:gd name="adj" fmla="val 38342"/>
            </a:avLst>
          </a:prstGeom>
          <a:solidFill>
            <a:srgbClr val="2F5BEE">
              <a:alpha val="12941"/>
            </a:srgbClr>
          </a:solidFill>
        </p:spPr>
      </p:sp>
      <p:sp>
        <p:nvSpPr>
          <p:cNvPr id="22" name="Text 14"/>
          <p:cNvSpPr/>
          <p:nvPr/>
        </p:nvSpPr>
        <p:spPr>
          <a:xfrm rot="16200000">
            <a:off x="1584325" y="3179445"/>
            <a:ext cx="692150" cy="12319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3" name="Shape 15"/>
          <p:cNvSpPr/>
          <p:nvPr/>
        </p:nvSpPr>
        <p:spPr>
          <a:xfrm rot="16200000" flipV="true">
            <a:off x="1781175" y="3522345"/>
            <a:ext cx="692150" cy="76200"/>
          </a:xfrm>
          <a:prstGeom prst="parallelogram">
            <a:avLst>
              <a:gd name="adj" fmla="val 38342"/>
            </a:avLst>
          </a:prstGeom>
          <a:solidFill>
            <a:srgbClr val="4B8BF7">
              <a:alpha val="45882"/>
            </a:srgbClr>
          </a:solidFill>
        </p:spPr>
      </p:sp>
      <p:sp>
        <p:nvSpPr>
          <p:cNvPr id="24" name="Text 16"/>
          <p:cNvSpPr/>
          <p:nvPr/>
        </p:nvSpPr>
        <p:spPr>
          <a:xfrm rot="16200000">
            <a:off x="1781175" y="3522345"/>
            <a:ext cx="692150" cy="76200"/>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4:17-d0tiv2c75iks2gau4sng.png"/>
          <p:cNvPicPr>
            <a:picLocks noChangeAspect="true"/>
          </p:cNvPicPr>
          <p:nvPr/>
        </p:nvPicPr>
        <p:blipFill>
          <a:blip r:embed="rId2">
            <a:alphaModFix amt="80000"/>
          </a:blip>
          <a:stretch>
            <a:fillRect/>
          </a:stretch>
        </p:blipFill>
        <p:spPr>
          <a:xfrm>
            <a:off x="9631680" y="1380490"/>
            <a:ext cx="1750695" cy="1423035"/>
          </a:xfrm>
          <a:prstGeom prst="rect">
            <a:avLst/>
          </a:prstGeom>
        </p:spPr>
      </p:pic>
      <p:pic>
        <p:nvPicPr>
          <p:cNvPr id="4" name="Image 2" descr="https://kimi-img.moonshot.cn/pub/slides/slides_tmpl/image/25-06-01-00:34:18-d0tiv2k75iks2gau4so0.png"/>
          <p:cNvPicPr>
            <a:picLocks noChangeAspect="true"/>
          </p:cNvPicPr>
          <p:nvPr/>
        </p:nvPicPr>
        <p:blipFill>
          <a:blip r:embed="rId3">
            <a:alphaModFix amt="60000"/>
          </a:blip>
          <a:stretch>
            <a:fillRect/>
          </a:stretch>
        </p:blipFill>
        <p:spPr>
          <a:xfrm>
            <a:off x="1290955" y="4163060"/>
            <a:ext cx="3957955" cy="4481195"/>
          </a:xfrm>
          <a:prstGeom prst="rect">
            <a:avLst/>
          </a:prstGeom>
        </p:spPr>
      </p:pic>
      <p:pic>
        <p:nvPicPr>
          <p:cNvPr id="5" name="Image 3" descr="https://kimi-img.moonshot.cn/pub/slides/slides_tmpl/image/25-06-01-00:34:28-d0tiv5475iks2gau4sp0.png"/>
          <p:cNvPicPr>
            <a:picLocks noChangeAspect="true"/>
          </p:cNvPicPr>
          <p:nvPr/>
        </p:nvPicPr>
        <p:blipFill>
          <a:blip r:embed="rId4">
            <a:alphaModFix amt="40000"/>
          </a:blip>
          <a:stretch>
            <a:fillRect/>
          </a:stretch>
        </p:blipFill>
        <p:spPr>
          <a:xfrm flipV="true">
            <a:off x="10751820" y="428625"/>
            <a:ext cx="762000" cy="76200"/>
          </a:xfrm>
          <a:prstGeom prst="rect">
            <a:avLst/>
          </a:prstGeom>
        </p:spPr>
      </p:pic>
      <p:pic>
        <p:nvPicPr>
          <p:cNvPr id="6" name="Image 4" descr="https://kimi-img.moonshot.cn/pub/slides/slides_tmpl/image/25-06-01-00:34:28-d0tiv5475iks2gau4sp0.png"/>
          <p:cNvPicPr>
            <a:picLocks noChangeAspect="true"/>
          </p:cNvPicPr>
          <p:nvPr/>
        </p:nvPicPr>
        <p:blipFill>
          <a:blip r:embed="rId4">
            <a:alphaModFix amt="40000"/>
          </a:blip>
          <a:stretch>
            <a:fillRect/>
          </a:stretch>
        </p:blipFill>
        <p:spPr>
          <a:xfrm flipV="true">
            <a:off x="10751820" y="559435"/>
            <a:ext cx="762000" cy="76200"/>
          </a:xfrm>
          <a:prstGeom prst="rect">
            <a:avLst/>
          </a:prstGeom>
        </p:spPr>
      </p:pic>
      <p:sp>
        <p:nvSpPr>
          <p:cNvPr id="7" name="Text 0"/>
          <p:cNvSpPr/>
          <p:nvPr/>
        </p:nvSpPr>
        <p:spPr>
          <a:xfrm>
            <a:off x="4458970" y="2431415"/>
            <a:ext cx="1619250" cy="546100"/>
          </a:xfrm>
          <a:prstGeom prst="rect">
            <a:avLst/>
          </a:prstGeom>
          <a:noFill/>
        </p:spPr>
        <p:txBody>
          <a:bodyPr wrap="square" lIns="91440" tIns="45720" rIns="91440" bIns="45720" rtlCol="0" anchor="t">
            <a:spAutoFit/>
          </a:bodyPr>
          <a:lstStyle/>
          <a:p>
            <a:pPr marL="0" indent="0" algn="ctr">
              <a:lnSpc>
                <a:spcPct val="100000"/>
              </a:lnSpc>
              <a:buNone/>
            </a:pPr>
            <a:r>
              <a:rPr lang="en-US" sz="4000" dirty="0">
                <a:solidFill>
                  <a:srgbClr val="333333"/>
                </a:solidFill>
                <a:latin typeface="Noto Sans SC" pitchFamily="34" charset="0"/>
                <a:ea typeface="Noto Sans SC" pitchFamily="34" charset="-122"/>
                <a:cs typeface="Noto Sans SC" pitchFamily="34" charset="-120"/>
              </a:rPr>
              <a:t>02.</a:t>
            </a:r>
            <a:endParaRPr lang="en-US" sz="1600" dirty="0"/>
          </a:p>
        </p:txBody>
      </p:sp>
      <p:sp>
        <p:nvSpPr>
          <p:cNvPr id="8" name="Text 1"/>
          <p:cNvSpPr/>
          <p:nvPr/>
        </p:nvSpPr>
        <p:spPr>
          <a:xfrm>
            <a:off x="5642610" y="2663825"/>
            <a:ext cx="6268085" cy="521970"/>
          </a:xfrm>
          <a:prstGeom prst="rect">
            <a:avLst/>
          </a:prstGeom>
          <a:noFill/>
        </p:spPr>
        <p:txBody>
          <a:bodyPr wrap="square" lIns="91440" tIns="45720" rIns="91440" bIns="45720" rtlCol="0" anchor="t"/>
          <a:lstStyle/>
          <a:p>
            <a:pPr marL="0" indent="0" algn="l">
              <a:lnSpc>
                <a:spcPct val="100000"/>
              </a:lnSpc>
              <a:buNone/>
            </a:pPr>
            <a:r>
              <a:rPr lang="en-US" sz="2000" dirty="0">
                <a:solidFill>
                  <a:srgbClr val="595959"/>
                </a:solidFill>
                <a:latin typeface="MiSans" pitchFamily="34" charset="0"/>
                <a:ea typeface="MiSans" pitchFamily="34" charset="-122"/>
                <a:cs typeface="MiSans" pitchFamily="34" charset="-120"/>
              </a:rPr>
              <a:t>活动内容与流程</a:t>
            </a:r>
            <a:endParaRPr lang="en-US" sz="1600" dirty="0"/>
          </a:p>
        </p:txBody>
      </p:sp>
      <p:sp>
        <p:nvSpPr>
          <p:cNvPr id="9" name="Text 2"/>
          <p:cNvSpPr/>
          <p:nvPr/>
        </p:nvSpPr>
        <p:spPr>
          <a:xfrm>
            <a:off x="4458970" y="3201035"/>
            <a:ext cx="1619250" cy="546100"/>
          </a:xfrm>
          <a:prstGeom prst="rect">
            <a:avLst/>
          </a:prstGeom>
          <a:noFill/>
        </p:spPr>
        <p:txBody>
          <a:bodyPr wrap="square" lIns="91440" tIns="45720" rIns="91440" bIns="45720" rtlCol="0" anchor="t">
            <a:spAutoFit/>
          </a:bodyPr>
          <a:lstStyle/>
          <a:p>
            <a:pPr marL="0" indent="0" algn="ctr">
              <a:lnSpc>
                <a:spcPct val="100000"/>
              </a:lnSpc>
              <a:buNone/>
            </a:pPr>
            <a:r>
              <a:rPr lang="en-US" sz="4000" dirty="0">
                <a:solidFill>
                  <a:srgbClr val="333333"/>
                </a:solidFill>
                <a:latin typeface="Noto Sans SC" pitchFamily="34" charset="0"/>
                <a:ea typeface="Noto Sans SC" pitchFamily="34" charset="-122"/>
                <a:cs typeface="Noto Sans SC" pitchFamily="34" charset="-120"/>
              </a:rPr>
              <a:t>03.</a:t>
            </a:r>
            <a:endParaRPr lang="en-US" sz="1600" dirty="0"/>
          </a:p>
        </p:txBody>
      </p:sp>
      <p:sp>
        <p:nvSpPr>
          <p:cNvPr id="10" name="Text 3"/>
          <p:cNvSpPr/>
          <p:nvPr/>
        </p:nvSpPr>
        <p:spPr>
          <a:xfrm>
            <a:off x="5642610" y="3433445"/>
            <a:ext cx="6268085" cy="521970"/>
          </a:xfrm>
          <a:prstGeom prst="rect">
            <a:avLst/>
          </a:prstGeom>
          <a:noFill/>
        </p:spPr>
        <p:txBody>
          <a:bodyPr wrap="square" lIns="91440" tIns="45720" rIns="91440" bIns="45720" rtlCol="0" anchor="t"/>
          <a:lstStyle/>
          <a:p>
            <a:pPr marL="0" indent="0" algn="l">
              <a:lnSpc>
                <a:spcPct val="100000"/>
              </a:lnSpc>
              <a:buNone/>
            </a:pPr>
            <a:r>
              <a:rPr lang="en-US" sz="2000" dirty="0">
                <a:solidFill>
                  <a:srgbClr val="595959"/>
                </a:solidFill>
                <a:latin typeface="MiSans" pitchFamily="34" charset="0"/>
                <a:ea typeface="MiSans" pitchFamily="34" charset="-122"/>
                <a:cs typeface="MiSans" pitchFamily="34" charset="-120"/>
              </a:rPr>
              <a:t>职责分工</a:t>
            </a:r>
            <a:endParaRPr lang="en-US" sz="1600" dirty="0"/>
          </a:p>
        </p:txBody>
      </p:sp>
      <p:sp>
        <p:nvSpPr>
          <p:cNvPr id="11" name="Text 4"/>
          <p:cNvSpPr/>
          <p:nvPr/>
        </p:nvSpPr>
        <p:spPr>
          <a:xfrm>
            <a:off x="4458970" y="3982085"/>
            <a:ext cx="1619250" cy="546100"/>
          </a:xfrm>
          <a:prstGeom prst="rect">
            <a:avLst/>
          </a:prstGeom>
          <a:noFill/>
        </p:spPr>
        <p:txBody>
          <a:bodyPr wrap="square" lIns="91440" tIns="45720" rIns="91440" bIns="45720" rtlCol="0" anchor="t">
            <a:spAutoFit/>
          </a:bodyPr>
          <a:lstStyle/>
          <a:p>
            <a:pPr marL="0" indent="0" algn="ctr">
              <a:lnSpc>
                <a:spcPct val="100000"/>
              </a:lnSpc>
              <a:buNone/>
            </a:pPr>
            <a:r>
              <a:rPr lang="en-US" sz="4000" dirty="0">
                <a:solidFill>
                  <a:srgbClr val="333333"/>
                </a:solidFill>
                <a:latin typeface="Noto Sans SC" pitchFamily="34" charset="0"/>
                <a:ea typeface="Noto Sans SC" pitchFamily="34" charset="-122"/>
                <a:cs typeface="Noto Sans SC" pitchFamily="34" charset="-120"/>
              </a:rPr>
              <a:t>04.</a:t>
            </a:r>
            <a:endParaRPr lang="en-US" sz="1600" dirty="0"/>
          </a:p>
        </p:txBody>
      </p:sp>
      <p:sp>
        <p:nvSpPr>
          <p:cNvPr id="12" name="Text 5"/>
          <p:cNvSpPr/>
          <p:nvPr/>
        </p:nvSpPr>
        <p:spPr>
          <a:xfrm>
            <a:off x="5642610" y="4214495"/>
            <a:ext cx="6268085" cy="521970"/>
          </a:xfrm>
          <a:prstGeom prst="rect">
            <a:avLst/>
          </a:prstGeom>
          <a:noFill/>
        </p:spPr>
        <p:txBody>
          <a:bodyPr wrap="square" lIns="91440" tIns="45720" rIns="91440" bIns="45720" rtlCol="0" anchor="t"/>
          <a:lstStyle/>
          <a:p>
            <a:pPr marL="0" indent="0" algn="l">
              <a:lnSpc>
                <a:spcPct val="100000"/>
              </a:lnSpc>
              <a:buNone/>
            </a:pPr>
            <a:r>
              <a:rPr lang="en-US" sz="2000" dirty="0">
                <a:solidFill>
                  <a:srgbClr val="595959"/>
                </a:solidFill>
                <a:latin typeface="MiSans" pitchFamily="34" charset="0"/>
                <a:ea typeface="MiSans" pitchFamily="34" charset="-122"/>
                <a:cs typeface="MiSans" pitchFamily="34" charset="-120"/>
              </a:rPr>
              <a:t>保障措施</a:t>
            </a:r>
            <a:endParaRPr lang="en-US" sz="1600" dirty="0"/>
          </a:p>
        </p:txBody>
      </p:sp>
      <p:sp>
        <p:nvSpPr>
          <p:cNvPr id="13" name="Text 6"/>
          <p:cNvSpPr/>
          <p:nvPr/>
        </p:nvSpPr>
        <p:spPr>
          <a:xfrm>
            <a:off x="4458970" y="4736465"/>
            <a:ext cx="1619250" cy="546100"/>
          </a:xfrm>
          <a:prstGeom prst="rect">
            <a:avLst/>
          </a:prstGeom>
          <a:noFill/>
        </p:spPr>
        <p:txBody>
          <a:bodyPr wrap="square" lIns="91440" tIns="45720" rIns="91440" bIns="45720" rtlCol="0" anchor="t">
            <a:spAutoFit/>
          </a:bodyPr>
          <a:lstStyle/>
          <a:p>
            <a:pPr marL="0" indent="0" algn="ctr">
              <a:lnSpc>
                <a:spcPct val="100000"/>
              </a:lnSpc>
              <a:buNone/>
            </a:pPr>
            <a:r>
              <a:rPr lang="en-US" sz="4000" dirty="0">
                <a:solidFill>
                  <a:srgbClr val="333333"/>
                </a:solidFill>
                <a:latin typeface="Noto Sans SC" pitchFamily="34" charset="0"/>
                <a:ea typeface="Noto Sans SC" pitchFamily="34" charset="-122"/>
                <a:cs typeface="Noto Sans SC" pitchFamily="34" charset="-120"/>
              </a:rPr>
              <a:t>05.</a:t>
            </a:r>
            <a:endParaRPr lang="en-US" sz="1600" dirty="0"/>
          </a:p>
        </p:txBody>
      </p:sp>
      <p:sp>
        <p:nvSpPr>
          <p:cNvPr id="14" name="Text 7"/>
          <p:cNvSpPr/>
          <p:nvPr/>
        </p:nvSpPr>
        <p:spPr>
          <a:xfrm>
            <a:off x="5642610" y="4968875"/>
            <a:ext cx="6268085" cy="521970"/>
          </a:xfrm>
          <a:prstGeom prst="rect">
            <a:avLst/>
          </a:prstGeom>
          <a:noFill/>
        </p:spPr>
        <p:txBody>
          <a:bodyPr wrap="square" lIns="91440" tIns="45720" rIns="91440" bIns="45720" rtlCol="0" anchor="t"/>
          <a:lstStyle/>
          <a:p>
            <a:pPr marL="0" indent="0" algn="l">
              <a:lnSpc>
                <a:spcPct val="100000"/>
              </a:lnSpc>
              <a:buNone/>
            </a:pPr>
            <a:r>
              <a:rPr lang="en-US" sz="2000" dirty="0">
                <a:solidFill>
                  <a:srgbClr val="595959"/>
                </a:solidFill>
                <a:latin typeface="MiSans" pitchFamily="34" charset="0"/>
                <a:ea typeface="MiSans" pitchFamily="34" charset="-122"/>
                <a:cs typeface="MiSans" pitchFamily="34" charset="-120"/>
              </a:rPr>
              <a:t>效果评估与反馈</a:t>
            </a:r>
            <a:endParaRPr lang="en-US" sz="1600" dirty="0"/>
          </a:p>
        </p:txBody>
      </p:sp>
      <p:sp>
        <p:nvSpPr>
          <p:cNvPr id="15" name="Shape 8"/>
          <p:cNvSpPr/>
          <p:nvPr/>
        </p:nvSpPr>
        <p:spPr>
          <a:xfrm flipH="true">
            <a:off x="4570730" y="2648585"/>
            <a:ext cx="127000" cy="342900"/>
          </a:xfrm>
          <a:prstGeom prst="line">
            <a:avLst/>
          </a:prstGeom>
          <a:noFill/>
          <a:ln w="28575">
            <a:solidFill>
              <a:srgbClr val="577FD2"/>
            </a:solidFill>
            <a:prstDash val="solid"/>
            <a:headEnd type="none"/>
            <a:tailEnd type="none"/>
          </a:ln>
        </p:spPr>
      </p:sp>
      <p:sp>
        <p:nvSpPr>
          <p:cNvPr id="16" name="Shape 9"/>
          <p:cNvSpPr/>
          <p:nvPr/>
        </p:nvSpPr>
        <p:spPr>
          <a:xfrm flipH="true">
            <a:off x="4570730" y="3401060"/>
            <a:ext cx="127000" cy="342900"/>
          </a:xfrm>
          <a:prstGeom prst="line">
            <a:avLst/>
          </a:prstGeom>
          <a:noFill/>
          <a:ln w="28575">
            <a:solidFill>
              <a:srgbClr val="577FD2"/>
            </a:solidFill>
            <a:prstDash val="solid"/>
            <a:headEnd type="none"/>
            <a:tailEnd type="none"/>
          </a:ln>
        </p:spPr>
      </p:sp>
      <p:sp>
        <p:nvSpPr>
          <p:cNvPr id="17" name="Shape 10"/>
          <p:cNvSpPr/>
          <p:nvPr/>
        </p:nvSpPr>
        <p:spPr>
          <a:xfrm flipH="true">
            <a:off x="4570730" y="4176395"/>
            <a:ext cx="127000" cy="342900"/>
          </a:xfrm>
          <a:prstGeom prst="line">
            <a:avLst/>
          </a:prstGeom>
          <a:noFill/>
          <a:ln w="28575">
            <a:solidFill>
              <a:srgbClr val="577FD2"/>
            </a:solidFill>
            <a:prstDash val="solid"/>
            <a:headEnd type="none"/>
            <a:tailEnd type="none"/>
          </a:ln>
        </p:spPr>
      </p:sp>
      <p:sp>
        <p:nvSpPr>
          <p:cNvPr id="18" name="Shape 11"/>
          <p:cNvSpPr/>
          <p:nvPr/>
        </p:nvSpPr>
        <p:spPr>
          <a:xfrm flipH="true">
            <a:off x="4570730" y="4919980"/>
            <a:ext cx="127000" cy="342900"/>
          </a:xfrm>
          <a:prstGeom prst="line">
            <a:avLst/>
          </a:prstGeom>
          <a:noFill/>
          <a:ln w="28575">
            <a:solidFill>
              <a:srgbClr val="577FD2"/>
            </a:solidFill>
            <a:prstDash val="solid"/>
            <a:headEnd type="none"/>
            <a:tailEnd type="none"/>
          </a:ln>
        </p:spPr>
      </p:sp>
      <p:sp>
        <p:nvSpPr>
          <p:cNvPr id="19" name="Shape 12"/>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
        <p:nvSpPr>
          <p:cNvPr id="20" name="Shape 13"/>
          <p:cNvSpPr/>
          <p:nvPr/>
        </p:nvSpPr>
        <p:spPr>
          <a:xfrm>
            <a:off x="576149" y="498250"/>
            <a:ext cx="209306" cy="42231"/>
          </a:xfrm>
          <a:prstGeom prst="rect">
            <a:avLst/>
          </a:prstGeom>
          <a:solidFill>
            <a:srgbClr val="92ABDF"/>
          </a:solidFill>
          <a:ln w="12700">
            <a:solidFill>
              <a:srgbClr val="92ABDF"/>
            </a:solidFill>
            <a:prstDash val="solid"/>
          </a:ln>
        </p:spPr>
      </p:sp>
      <p:sp>
        <p:nvSpPr>
          <p:cNvPr id="21" name="Text 14"/>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2" name="Shape 15"/>
          <p:cNvSpPr/>
          <p:nvPr/>
        </p:nvSpPr>
        <p:spPr>
          <a:xfrm>
            <a:off x="576149" y="595224"/>
            <a:ext cx="209306" cy="42231"/>
          </a:xfrm>
          <a:prstGeom prst="rect">
            <a:avLst/>
          </a:prstGeom>
          <a:solidFill>
            <a:srgbClr val="92ABDF"/>
          </a:solidFill>
          <a:ln w="12700">
            <a:solidFill>
              <a:srgbClr val="92ABDF"/>
            </a:solidFill>
            <a:prstDash val="solid"/>
          </a:ln>
        </p:spPr>
      </p:sp>
      <p:sp>
        <p:nvSpPr>
          <p:cNvPr id="23" name="Text 16"/>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4" name="Shape 17"/>
          <p:cNvSpPr/>
          <p:nvPr/>
        </p:nvSpPr>
        <p:spPr>
          <a:xfrm>
            <a:off x="576149" y="692198"/>
            <a:ext cx="209306" cy="42231"/>
          </a:xfrm>
          <a:prstGeom prst="rect">
            <a:avLst/>
          </a:prstGeom>
          <a:solidFill>
            <a:srgbClr val="92ABDF"/>
          </a:solidFill>
          <a:ln w="12700">
            <a:solidFill>
              <a:srgbClr val="92ABDF"/>
            </a:solidFill>
            <a:prstDash val="solid"/>
          </a:ln>
        </p:spPr>
      </p:sp>
      <p:sp>
        <p:nvSpPr>
          <p:cNvPr id="25" name="Text 18"/>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6" name="Shape 19"/>
          <p:cNvSpPr/>
          <p:nvPr/>
        </p:nvSpPr>
        <p:spPr>
          <a:xfrm>
            <a:off x="531399" y="6143377"/>
            <a:ext cx="209306" cy="42231"/>
          </a:xfrm>
          <a:prstGeom prst="rect">
            <a:avLst/>
          </a:prstGeom>
          <a:solidFill>
            <a:srgbClr val="92ABDF"/>
          </a:solidFill>
          <a:ln w="19050">
            <a:solidFill>
              <a:srgbClr val="92ABDF"/>
            </a:solidFill>
            <a:prstDash val="solid"/>
          </a:ln>
        </p:spPr>
      </p:sp>
      <p:sp>
        <p:nvSpPr>
          <p:cNvPr id="27" name="Text 20"/>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8" name="Shape 21"/>
          <p:cNvSpPr/>
          <p:nvPr/>
        </p:nvSpPr>
        <p:spPr>
          <a:xfrm>
            <a:off x="531399" y="6240351"/>
            <a:ext cx="209306" cy="42231"/>
          </a:xfrm>
          <a:prstGeom prst="rect">
            <a:avLst/>
          </a:prstGeom>
          <a:solidFill>
            <a:srgbClr val="92ABDF"/>
          </a:solidFill>
          <a:ln w="19050">
            <a:solidFill>
              <a:srgbClr val="92ABDF"/>
            </a:solidFill>
            <a:prstDash val="solid"/>
          </a:ln>
        </p:spPr>
      </p:sp>
      <p:sp>
        <p:nvSpPr>
          <p:cNvPr id="29" name="Text 22"/>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30" name="Shape 23"/>
          <p:cNvSpPr/>
          <p:nvPr/>
        </p:nvSpPr>
        <p:spPr>
          <a:xfrm>
            <a:off x="531399" y="6337325"/>
            <a:ext cx="209306" cy="42231"/>
          </a:xfrm>
          <a:prstGeom prst="rect">
            <a:avLst/>
          </a:prstGeom>
          <a:solidFill>
            <a:srgbClr val="92ABDF"/>
          </a:solidFill>
          <a:ln w="19050">
            <a:solidFill>
              <a:srgbClr val="92ABDF"/>
            </a:solidFill>
            <a:prstDash val="solid"/>
          </a:ln>
        </p:spPr>
      </p:sp>
      <p:sp>
        <p:nvSpPr>
          <p:cNvPr id="31" name="Text 24"/>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32" name="Shape 25"/>
          <p:cNvSpPr/>
          <p:nvPr/>
        </p:nvSpPr>
        <p:spPr>
          <a:xfrm>
            <a:off x="844550" y="1749425"/>
            <a:ext cx="1408430" cy="976630"/>
          </a:xfrm>
          <a:prstGeom prst="rect">
            <a:avLst/>
          </a:prstGeom>
          <a:solidFill>
            <a:srgbClr val="000000">
              <a:alpha val="0"/>
            </a:srgbClr>
          </a:solidFill>
        </p:spPr>
      </p:sp>
      <p:sp>
        <p:nvSpPr>
          <p:cNvPr id="33" name="Text 26"/>
          <p:cNvSpPr/>
          <p:nvPr/>
        </p:nvSpPr>
        <p:spPr>
          <a:xfrm>
            <a:off x="844550" y="1749425"/>
            <a:ext cx="1408430" cy="976630"/>
          </a:xfrm>
          <a:prstGeom prst="rect">
            <a:avLst/>
          </a:prstGeom>
          <a:noFill/>
        </p:spPr>
        <p:txBody>
          <a:bodyPr wrap="square" lIns="45720" tIns="91440" rIns="91440" bIns="45720" rtlCol="0" anchor="b"/>
          <a:lstStyle/>
          <a:p>
            <a:pPr marL="0" indent="0" algn="l">
              <a:lnSpc>
                <a:spcPct val="130000"/>
              </a:lnSpc>
              <a:buNone/>
            </a:pPr>
            <a:r>
              <a:rPr lang="en-US" sz="4000" dirty="0">
                <a:solidFill>
                  <a:srgbClr val="000000"/>
                </a:solidFill>
                <a:latin typeface="MiSans" pitchFamily="34" charset="0"/>
                <a:ea typeface="MiSans" pitchFamily="34" charset="-122"/>
                <a:cs typeface="MiSans" pitchFamily="34" charset="-120"/>
              </a:rPr>
              <a:t>目录</a:t>
            </a:r>
            <a:endParaRPr lang="en-US" sz="1600" dirty="0"/>
          </a:p>
        </p:txBody>
      </p:sp>
      <p:sp>
        <p:nvSpPr>
          <p:cNvPr id="34" name="Text 27"/>
          <p:cNvSpPr/>
          <p:nvPr/>
        </p:nvSpPr>
        <p:spPr>
          <a:xfrm>
            <a:off x="844550" y="2692400"/>
            <a:ext cx="2663190" cy="382191"/>
          </a:xfrm>
          <a:prstGeom prst="rect">
            <a:avLst/>
          </a:prstGeom>
          <a:noFill/>
        </p:spPr>
        <p:txBody>
          <a:bodyPr wrap="square" lIns="91440" tIns="45720" rIns="91440" bIns="45720" rtlCol="0" anchor="t">
            <a:spAutoFit/>
          </a:bodyPr>
          <a:lstStyle/>
          <a:p>
            <a:pPr marL="0" indent="0" algn="l">
              <a:lnSpc>
                <a:spcPct val="100000"/>
              </a:lnSpc>
              <a:buNone/>
            </a:pPr>
            <a:r>
              <a:rPr lang="en-US" sz="2800" b="1" dirty="0">
                <a:solidFill>
                  <a:srgbClr val="333333"/>
                </a:solidFill>
                <a:latin typeface="MiSans" pitchFamily="34" charset="0"/>
                <a:ea typeface="MiSans" pitchFamily="34" charset="-122"/>
                <a:cs typeface="MiSans" pitchFamily="34" charset="-120"/>
              </a:rPr>
              <a:t>CONTENTS</a:t>
            </a:r>
            <a:endParaRPr lang="en-US" sz="1600" dirty="0"/>
          </a:p>
        </p:txBody>
      </p:sp>
      <p:sp>
        <p:nvSpPr>
          <p:cNvPr id="35" name="Shape 28"/>
          <p:cNvSpPr/>
          <p:nvPr/>
        </p:nvSpPr>
        <p:spPr>
          <a:xfrm>
            <a:off x="924560" y="2670810"/>
            <a:ext cx="1664970" cy="0"/>
          </a:xfrm>
          <a:prstGeom prst="line">
            <a:avLst/>
          </a:prstGeom>
          <a:noFill/>
          <a:ln w="12700">
            <a:solidFill>
              <a:srgbClr val="000000"/>
            </a:solidFill>
            <a:prstDash val="solid"/>
            <a:headEnd type="none"/>
            <a:tailEnd type="none"/>
          </a:ln>
        </p:spPr>
      </p:sp>
      <p:sp>
        <p:nvSpPr>
          <p:cNvPr id="36" name="Shape 29"/>
          <p:cNvSpPr/>
          <p:nvPr/>
        </p:nvSpPr>
        <p:spPr>
          <a:xfrm flipH="true">
            <a:off x="4570730" y="1833880"/>
            <a:ext cx="127000" cy="342900"/>
          </a:xfrm>
          <a:prstGeom prst="line">
            <a:avLst/>
          </a:prstGeom>
          <a:noFill/>
          <a:ln w="28575">
            <a:solidFill>
              <a:srgbClr val="577FD2"/>
            </a:solidFill>
            <a:prstDash val="solid"/>
            <a:headEnd type="none"/>
            <a:tailEnd type="none"/>
          </a:ln>
        </p:spPr>
      </p:sp>
      <p:sp>
        <p:nvSpPr>
          <p:cNvPr id="37" name="Text 30"/>
          <p:cNvSpPr/>
          <p:nvPr/>
        </p:nvSpPr>
        <p:spPr>
          <a:xfrm>
            <a:off x="4747260" y="1640840"/>
            <a:ext cx="1043305" cy="802005"/>
          </a:xfrm>
          <a:prstGeom prst="rect">
            <a:avLst/>
          </a:prstGeom>
          <a:noFill/>
        </p:spPr>
        <p:txBody>
          <a:bodyPr wrap="square" lIns="91440" tIns="45720" rIns="91440" bIns="45720" rtlCol="0" anchor="t"/>
          <a:lstStyle/>
          <a:p>
            <a:pPr marL="0" indent="0" algn="ctr">
              <a:lnSpc>
                <a:spcPct val="100000"/>
              </a:lnSpc>
              <a:buNone/>
            </a:pPr>
            <a:r>
              <a:rPr lang="en-US" sz="4000" dirty="0">
                <a:solidFill>
                  <a:srgbClr val="333333"/>
                </a:solidFill>
                <a:latin typeface="Noto Sans SC" pitchFamily="34" charset="0"/>
                <a:ea typeface="Noto Sans SC" pitchFamily="34" charset="-122"/>
                <a:cs typeface="Noto Sans SC" pitchFamily="34" charset="-120"/>
              </a:rPr>
              <a:t>01.</a:t>
            </a:r>
            <a:endParaRPr lang="en-US" sz="1600" dirty="0"/>
          </a:p>
        </p:txBody>
      </p:sp>
      <p:sp>
        <p:nvSpPr>
          <p:cNvPr id="38" name="Text 31"/>
          <p:cNvSpPr/>
          <p:nvPr/>
        </p:nvSpPr>
        <p:spPr>
          <a:xfrm>
            <a:off x="5642610" y="1849120"/>
            <a:ext cx="4537710" cy="273050"/>
          </a:xfrm>
          <a:prstGeom prst="rect">
            <a:avLst/>
          </a:prstGeom>
          <a:noFill/>
        </p:spPr>
        <p:txBody>
          <a:bodyPr wrap="square" lIns="91440" tIns="45720" rIns="91440" bIns="45720" rtlCol="0" anchor="t">
            <a:spAutoFit/>
          </a:bodyPr>
          <a:lstStyle/>
          <a:p>
            <a:pPr marL="0" indent="0" algn="l">
              <a:lnSpc>
                <a:spcPct val="100000"/>
              </a:lnSpc>
              <a:buNone/>
            </a:pPr>
            <a:r>
              <a:rPr lang="en-US" sz="2000" dirty="0">
                <a:solidFill>
                  <a:srgbClr val="595959"/>
                </a:solidFill>
                <a:latin typeface="MiSans" pitchFamily="34" charset="0"/>
                <a:ea typeface="MiSans" pitchFamily="34" charset="-122"/>
                <a:cs typeface="MiSans" pitchFamily="34" charset="-120"/>
              </a:rPr>
              <a:t>制度背景与目的</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4:29-d0tiv5c75iks2gau4sq0.png"/>
          <p:cNvPicPr>
            <a:picLocks noChangeAspect="true"/>
          </p:cNvPicPr>
          <p:nvPr/>
        </p:nvPicPr>
        <p:blipFill>
          <a:blip r:embed="rId2"/>
          <a:stretch>
            <a:fillRect/>
          </a:stretch>
        </p:blipFill>
        <p:spPr>
          <a:xfrm>
            <a:off x="0" y="2468880"/>
            <a:ext cx="5182870" cy="1835150"/>
          </a:xfrm>
          <a:prstGeom prst="rect">
            <a:avLst/>
          </a:prstGeom>
        </p:spPr>
      </p:pic>
      <p:pic>
        <p:nvPicPr>
          <p:cNvPr id="4" name="Image 2" descr="https://kimi-img.moonshot.cn/pub/slides/slides_tmpl/image/25-06-01-00:34:29-d0tiv5c75iks2gau4sqg.png"/>
          <p:cNvPicPr>
            <a:picLocks noChangeAspect="true"/>
          </p:cNvPicPr>
          <p:nvPr/>
        </p:nvPicPr>
        <p:blipFill>
          <a:blip r:embed="rId3"/>
          <a:stretch>
            <a:fillRect/>
          </a:stretch>
        </p:blipFill>
        <p:spPr>
          <a:xfrm>
            <a:off x="7110829" y="3260408"/>
            <a:ext cx="1701800" cy="1701800"/>
          </a:xfrm>
          <a:prstGeom prst="rect">
            <a:avLst/>
          </a:prstGeom>
        </p:spPr>
      </p:pic>
      <p:pic>
        <p:nvPicPr>
          <p:cNvPr id="5" name="Image 3" descr="https://kimi-img.moonshot.cn/pub/slides/slides_tmpl/image/25-06-01-00:34:29-d0tiv5c75iks2gau4sr0.png"/>
          <p:cNvPicPr>
            <a:picLocks noChangeAspect="true"/>
          </p:cNvPicPr>
          <p:nvPr/>
        </p:nvPicPr>
        <p:blipFill>
          <a:blip r:embed="rId4"/>
          <a:stretch>
            <a:fillRect/>
          </a:stretch>
        </p:blipFill>
        <p:spPr>
          <a:xfrm>
            <a:off x="7611110" y="2028825"/>
            <a:ext cx="2790825" cy="2800350"/>
          </a:xfrm>
          <a:prstGeom prst="rect">
            <a:avLst/>
          </a:prstGeom>
        </p:spPr>
      </p:pic>
      <p:pic>
        <p:nvPicPr>
          <p:cNvPr id="6" name="Image 4" descr="https://kimi-img.moonshot.cn/pub/slides/slides_tmpl/image/25-06-01-00:34:17-d0tiv2c75iks2gau4sn0.png"/>
          <p:cNvPicPr>
            <a:picLocks noChangeAspect="true"/>
          </p:cNvPicPr>
          <p:nvPr/>
        </p:nvPicPr>
        <p:blipFill>
          <a:blip r:embed="rId5">
            <a:alphaModFix amt="40000"/>
          </a:blip>
          <a:stretch>
            <a:fillRect/>
          </a:stretch>
        </p:blipFill>
        <p:spPr>
          <a:xfrm rot="16200000">
            <a:off x="10665460" y="-8255"/>
            <a:ext cx="262890" cy="1170305"/>
          </a:xfrm>
          <a:prstGeom prst="rect">
            <a:avLst/>
          </a:prstGeom>
        </p:spPr>
      </p:pic>
      <p:sp>
        <p:nvSpPr>
          <p:cNvPr id="7" name="Text 0"/>
          <p:cNvSpPr/>
          <p:nvPr/>
        </p:nvSpPr>
        <p:spPr>
          <a:xfrm>
            <a:off x="8197052" y="2654618"/>
            <a:ext cx="1618942" cy="1160463"/>
          </a:xfrm>
          <a:prstGeom prst="rect">
            <a:avLst/>
          </a:prstGeom>
          <a:noFill/>
        </p:spPr>
        <p:txBody>
          <a:bodyPr wrap="square" lIns="91440" tIns="45720" rIns="91440" bIns="45720" rtlCol="0" anchor="t">
            <a:spAutoFit/>
          </a:bodyPr>
          <a:lstStyle/>
          <a:p>
            <a:pPr marL="0" indent="0" algn="ctr">
              <a:lnSpc>
                <a:spcPct val="100000"/>
              </a:lnSpc>
              <a:buNone/>
            </a:pPr>
            <a:r>
              <a:rPr lang="en-US" sz="8500" dirty="0">
                <a:solidFill>
                  <a:srgbClr val="F2F7FA"/>
                </a:solidFill>
                <a:latin typeface="Noto Sans SC" pitchFamily="34" charset="0"/>
                <a:ea typeface="Noto Sans SC" pitchFamily="34" charset="-122"/>
                <a:cs typeface="Noto Sans SC" pitchFamily="34" charset="-120"/>
              </a:rPr>
              <a:t>01</a:t>
            </a:r>
            <a:endParaRPr lang="en-US" sz="1600" dirty="0"/>
          </a:p>
        </p:txBody>
      </p:sp>
      <p:sp>
        <p:nvSpPr>
          <p:cNvPr id="8" name="Text 1"/>
          <p:cNvSpPr/>
          <p:nvPr/>
        </p:nvSpPr>
        <p:spPr>
          <a:xfrm>
            <a:off x="586105" y="3133090"/>
            <a:ext cx="7769860" cy="521970"/>
          </a:xfrm>
          <a:prstGeom prst="rect">
            <a:avLst/>
          </a:prstGeom>
          <a:noFill/>
        </p:spPr>
        <p:txBody>
          <a:bodyPr wrap="square" lIns="91440" tIns="45720" rIns="91440" bIns="45720" rtlCol="0" anchor="t"/>
          <a:lstStyle/>
          <a:p>
            <a:pPr marL="0" indent="0" algn="l">
              <a:lnSpc>
                <a:spcPct val="100000"/>
              </a:lnSpc>
              <a:buNone/>
            </a:pPr>
            <a:r>
              <a:rPr lang="en-US" sz="3400" dirty="0">
                <a:solidFill>
                  <a:srgbClr val="0D0D0D"/>
                </a:solidFill>
                <a:latin typeface="MiSans" pitchFamily="34" charset="0"/>
                <a:ea typeface="MiSans" pitchFamily="34" charset="-122"/>
                <a:cs typeface="MiSans" pitchFamily="34" charset="-120"/>
              </a:rPr>
              <a:t>制度背景与目的</a:t>
            </a:r>
            <a:endParaRPr lang="en-US" sz="1600" dirty="0"/>
          </a:p>
        </p:txBody>
      </p:sp>
      <p:sp>
        <p:nvSpPr>
          <p:cNvPr id="9" name="Shape 2"/>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
        <p:nvSpPr>
          <p:cNvPr id="10" name="Shape 3"/>
          <p:cNvSpPr/>
          <p:nvPr/>
        </p:nvSpPr>
        <p:spPr>
          <a:xfrm>
            <a:off x="576149" y="498250"/>
            <a:ext cx="209306" cy="42231"/>
          </a:xfrm>
          <a:prstGeom prst="rect">
            <a:avLst/>
          </a:prstGeom>
          <a:solidFill>
            <a:srgbClr val="92ABDF"/>
          </a:solidFill>
          <a:ln w="12700">
            <a:solidFill>
              <a:srgbClr val="92ABDF"/>
            </a:solidFill>
            <a:prstDash val="solid"/>
          </a:ln>
        </p:spPr>
      </p:sp>
      <p:sp>
        <p:nvSpPr>
          <p:cNvPr id="11" name="Text 4"/>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5"/>
          <p:cNvSpPr/>
          <p:nvPr/>
        </p:nvSpPr>
        <p:spPr>
          <a:xfrm>
            <a:off x="576149" y="595224"/>
            <a:ext cx="209306" cy="42231"/>
          </a:xfrm>
          <a:prstGeom prst="rect">
            <a:avLst/>
          </a:prstGeom>
          <a:solidFill>
            <a:srgbClr val="92ABDF"/>
          </a:solidFill>
          <a:ln w="12700">
            <a:solidFill>
              <a:srgbClr val="92ABDF"/>
            </a:solidFill>
            <a:prstDash val="solid"/>
          </a:ln>
        </p:spPr>
      </p:sp>
      <p:sp>
        <p:nvSpPr>
          <p:cNvPr id="13" name="Text 6"/>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7"/>
          <p:cNvSpPr/>
          <p:nvPr/>
        </p:nvSpPr>
        <p:spPr>
          <a:xfrm>
            <a:off x="576149" y="692198"/>
            <a:ext cx="209306" cy="42231"/>
          </a:xfrm>
          <a:prstGeom prst="rect">
            <a:avLst/>
          </a:prstGeom>
          <a:solidFill>
            <a:srgbClr val="92ABDF"/>
          </a:solidFill>
          <a:ln w="12700">
            <a:solidFill>
              <a:srgbClr val="92ABDF"/>
            </a:solidFill>
            <a:prstDash val="solid"/>
          </a:ln>
        </p:spPr>
      </p:sp>
      <p:sp>
        <p:nvSpPr>
          <p:cNvPr id="15" name="Text 8"/>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6" name="Shape 9"/>
          <p:cNvSpPr/>
          <p:nvPr/>
        </p:nvSpPr>
        <p:spPr>
          <a:xfrm>
            <a:off x="531399" y="6143377"/>
            <a:ext cx="209306" cy="42231"/>
          </a:xfrm>
          <a:prstGeom prst="rect">
            <a:avLst/>
          </a:prstGeom>
          <a:solidFill>
            <a:srgbClr val="92ABDF"/>
          </a:solidFill>
          <a:ln w="19050">
            <a:solidFill>
              <a:srgbClr val="92ABDF"/>
            </a:solidFill>
            <a:prstDash val="solid"/>
          </a:ln>
        </p:spPr>
      </p:sp>
      <p:sp>
        <p:nvSpPr>
          <p:cNvPr id="17" name="Text 10"/>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8" name="Shape 11"/>
          <p:cNvSpPr/>
          <p:nvPr/>
        </p:nvSpPr>
        <p:spPr>
          <a:xfrm>
            <a:off x="531399" y="6240351"/>
            <a:ext cx="209306" cy="42231"/>
          </a:xfrm>
          <a:prstGeom prst="rect">
            <a:avLst/>
          </a:prstGeom>
          <a:solidFill>
            <a:srgbClr val="92ABDF"/>
          </a:solidFill>
          <a:ln w="19050">
            <a:solidFill>
              <a:srgbClr val="92ABDF"/>
            </a:solidFill>
            <a:prstDash val="solid"/>
          </a:ln>
        </p:spPr>
      </p:sp>
      <p:sp>
        <p:nvSpPr>
          <p:cNvPr id="19" name="Text 12"/>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0" name="Shape 13"/>
          <p:cNvSpPr/>
          <p:nvPr/>
        </p:nvSpPr>
        <p:spPr>
          <a:xfrm>
            <a:off x="531399" y="6337325"/>
            <a:ext cx="209306" cy="42231"/>
          </a:xfrm>
          <a:prstGeom prst="rect">
            <a:avLst/>
          </a:prstGeom>
          <a:solidFill>
            <a:srgbClr val="92ABDF"/>
          </a:solidFill>
          <a:ln w="19050">
            <a:solidFill>
              <a:srgbClr val="92ABDF"/>
            </a:solidFill>
            <a:prstDash val="solid"/>
          </a:ln>
        </p:spPr>
      </p:sp>
      <p:sp>
        <p:nvSpPr>
          <p:cNvPr id="21" name="Text 14"/>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5:30-d0tivkk75iks2gau4t6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5:31-d0tivks75iks2gau4t70.png"/>
          <p:cNvPicPr>
            <a:picLocks noChangeAspect="true"/>
          </p:cNvPicPr>
          <p:nvPr/>
        </p:nvPicPr>
        <p:blipFill>
          <a:blip r:embed="rId2">
            <a:alphaModFix amt="60000"/>
          </a:blip>
          <a:stretch>
            <a:fillRect/>
          </a:stretch>
        </p:blipFill>
        <p:spPr>
          <a:xfrm>
            <a:off x="461645" y="1942465"/>
            <a:ext cx="11273790" cy="4507865"/>
          </a:xfrm>
          <a:prstGeom prst="rect">
            <a:avLst/>
          </a:prstGeom>
        </p:spPr>
      </p:pic>
      <p:sp>
        <p:nvSpPr>
          <p:cNvPr id="4" name="Text 0"/>
          <p:cNvSpPr/>
          <p:nvPr/>
        </p:nvSpPr>
        <p:spPr>
          <a:xfrm>
            <a:off x="777875" y="646430"/>
            <a:ext cx="10649585" cy="822920"/>
          </a:xfrm>
          <a:prstGeom prst="rect">
            <a:avLst/>
          </a:prstGeom>
          <a:noFill/>
        </p:spPr>
        <p:txBody>
          <a:bodyPr wrap="square" lIns="0" tIns="0" rIns="0" bIns="0" rtlCol="0" anchor="t">
            <a:spAutoFit/>
          </a:bodyPr>
          <a:lstStyle/>
          <a:p>
            <a:pPr marL="0" indent="0" algn="l">
              <a:lnSpc>
                <a:spcPct val="150000"/>
              </a:lnSpc>
              <a:buNone/>
            </a:pPr>
            <a:r>
              <a:rPr lang="en-US" sz="3600" dirty="0">
                <a:solidFill>
                  <a:srgbClr val="0D0D0D"/>
                </a:solidFill>
                <a:latin typeface="MiSans" pitchFamily="34" charset="0"/>
                <a:ea typeface="MiSans" pitchFamily="34" charset="-122"/>
                <a:cs typeface="MiSans" pitchFamily="34" charset="-120"/>
              </a:rPr>
              <a:t>制度出台背景</a:t>
            </a:r>
            <a:endParaRPr lang="en-US" sz="1600" dirty="0"/>
          </a:p>
        </p:txBody>
      </p:sp>
      <p:sp>
        <p:nvSpPr>
          <p:cNvPr id="5" name="Text 1"/>
          <p:cNvSpPr/>
          <p:nvPr/>
        </p:nvSpPr>
        <p:spPr>
          <a:xfrm>
            <a:off x="821055" y="2287905"/>
            <a:ext cx="4998085" cy="385445"/>
          </a:xfrm>
          <a:prstGeom prst="rect">
            <a:avLst/>
          </a:prstGeom>
          <a:noFill/>
        </p:spPr>
        <p:txBody>
          <a:bodyPr wrap="square" lIns="0" tIns="0" rIns="0" bIns="0" rtlCol="0" anchor="t"/>
          <a:lstStyle/>
          <a:p>
            <a:pPr marL="0" indent="0" algn="l">
              <a:lnSpc>
                <a:spcPct val="100000"/>
              </a:lnSpc>
              <a:buNone/>
            </a:pPr>
            <a:r>
              <a:rPr lang="en-US" sz="2000" dirty="0">
                <a:solidFill>
                  <a:srgbClr val="577FD2"/>
                </a:solidFill>
                <a:latin typeface="MiSans" pitchFamily="34" charset="0"/>
                <a:ea typeface="MiSans" pitchFamily="34" charset="-122"/>
                <a:cs typeface="MiSans" pitchFamily="34" charset="-120"/>
              </a:rPr>
              <a:t>法律法规依据</a:t>
            </a:r>
            <a:endParaRPr lang="en-US" sz="1600" dirty="0"/>
          </a:p>
        </p:txBody>
      </p:sp>
      <p:sp>
        <p:nvSpPr>
          <p:cNvPr id="6" name="Text 2"/>
          <p:cNvSpPr/>
          <p:nvPr/>
        </p:nvSpPr>
        <p:spPr>
          <a:xfrm>
            <a:off x="795655" y="2704465"/>
            <a:ext cx="4998085" cy="159829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依据《中华人民共和国计量法》《中华人民共和国价格法》等法律法规，规范民用计量器具使用，保障居民权益。</a:t>
            </a:r>
            <a:endParaRPr lang="en-US" sz="1600" dirty="0"/>
          </a:p>
        </p:txBody>
      </p:sp>
      <p:sp>
        <p:nvSpPr>
          <p:cNvPr id="7" name="Text 3"/>
          <p:cNvSpPr/>
          <p:nvPr/>
        </p:nvSpPr>
        <p:spPr>
          <a:xfrm>
            <a:off x="6457950" y="4302760"/>
            <a:ext cx="4998085" cy="385445"/>
          </a:xfrm>
          <a:prstGeom prst="rect">
            <a:avLst/>
          </a:prstGeom>
          <a:noFill/>
        </p:spPr>
        <p:txBody>
          <a:bodyPr wrap="square" lIns="0" tIns="0" rIns="0" bIns="0" rtlCol="0" anchor="t"/>
          <a:lstStyle/>
          <a:p>
            <a:pPr marL="0" indent="0" algn="l">
              <a:lnSpc>
                <a:spcPct val="100000"/>
              </a:lnSpc>
              <a:buNone/>
            </a:pPr>
            <a:r>
              <a:rPr lang="en-US" sz="2000" dirty="0">
                <a:solidFill>
                  <a:srgbClr val="577FD2"/>
                </a:solidFill>
                <a:latin typeface="MiSans" pitchFamily="34" charset="0"/>
                <a:ea typeface="MiSans" pitchFamily="34" charset="-122"/>
                <a:cs typeface="MiSans" pitchFamily="34" charset="-120"/>
              </a:rPr>
              <a:t>社会需求驱动</a:t>
            </a:r>
            <a:endParaRPr lang="en-US" sz="1600" dirty="0"/>
          </a:p>
        </p:txBody>
      </p:sp>
      <p:sp>
        <p:nvSpPr>
          <p:cNvPr id="8" name="Text 4"/>
          <p:cNvSpPr/>
          <p:nvPr/>
        </p:nvSpPr>
        <p:spPr>
          <a:xfrm>
            <a:off x="6457950" y="4719320"/>
            <a:ext cx="4998085" cy="159829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针对居民对水电气计量器具认知不足、维权能力弱等问题，提升公众对计量的认知，增强社会监督力度。</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sp>
        <p:nvSpPr>
          <p:cNvPr id="3" name="Text 0"/>
          <p:cNvSpPr/>
          <p:nvPr/>
        </p:nvSpPr>
        <p:spPr>
          <a:xfrm>
            <a:off x="856298" y="657860"/>
            <a:ext cx="10479405" cy="822920"/>
          </a:xfrm>
          <a:prstGeom prst="rect">
            <a:avLst/>
          </a:prstGeom>
          <a:noFill/>
        </p:spPr>
        <p:txBody>
          <a:bodyPr wrap="square" lIns="0" tIns="0" rIns="0" bIns="0" rtlCol="0" anchor="t">
            <a:spAutoFit/>
          </a:bodyPr>
          <a:lstStyle/>
          <a:p>
            <a:pPr marL="0" indent="0" algn="ctr">
              <a:lnSpc>
                <a:spcPct val="150000"/>
              </a:lnSpc>
              <a:buNone/>
            </a:pPr>
            <a:r>
              <a:rPr lang="en-US" sz="3600" dirty="0">
                <a:solidFill>
                  <a:srgbClr val="0D0D0D"/>
                </a:solidFill>
                <a:latin typeface="MiSans" pitchFamily="34" charset="0"/>
                <a:ea typeface="MiSans" pitchFamily="34" charset="-122"/>
                <a:cs typeface="MiSans" pitchFamily="34" charset="-120"/>
              </a:rPr>
              <a:t>制度目标</a:t>
            </a:r>
            <a:endParaRPr lang="en-US" sz="1600" dirty="0"/>
          </a:p>
        </p:txBody>
      </p:sp>
      <p:sp>
        <p:nvSpPr>
          <p:cNvPr id="4" name="Shape 1"/>
          <p:cNvSpPr/>
          <p:nvPr/>
        </p:nvSpPr>
        <p:spPr>
          <a:xfrm>
            <a:off x="576149" y="498250"/>
            <a:ext cx="209306" cy="42231"/>
          </a:xfrm>
          <a:prstGeom prst="rect">
            <a:avLst/>
          </a:prstGeom>
          <a:solidFill>
            <a:srgbClr val="92ABDF"/>
          </a:solidFill>
          <a:ln w="12700">
            <a:solidFill>
              <a:srgbClr val="92ABDF"/>
            </a:solidFill>
            <a:prstDash val="solid"/>
          </a:ln>
        </p:spPr>
      </p:sp>
      <p:sp>
        <p:nvSpPr>
          <p:cNvPr id="5" name="Text 2"/>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6" name="Shape 3"/>
          <p:cNvSpPr/>
          <p:nvPr/>
        </p:nvSpPr>
        <p:spPr>
          <a:xfrm>
            <a:off x="576149" y="595224"/>
            <a:ext cx="209306" cy="42231"/>
          </a:xfrm>
          <a:prstGeom prst="rect">
            <a:avLst/>
          </a:prstGeom>
          <a:solidFill>
            <a:srgbClr val="92ABDF"/>
          </a:solidFill>
          <a:ln w="12700">
            <a:solidFill>
              <a:srgbClr val="92ABDF"/>
            </a:solidFill>
            <a:prstDash val="solid"/>
          </a:ln>
        </p:spPr>
      </p:sp>
      <p:sp>
        <p:nvSpPr>
          <p:cNvPr id="7" name="Text 4"/>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8" name="Shape 5"/>
          <p:cNvSpPr/>
          <p:nvPr/>
        </p:nvSpPr>
        <p:spPr>
          <a:xfrm>
            <a:off x="576149" y="692198"/>
            <a:ext cx="209306" cy="42231"/>
          </a:xfrm>
          <a:prstGeom prst="rect">
            <a:avLst/>
          </a:prstGeom>
          <a:solidFill>
            <a:srgbClr val="92ABDF"/>
          </a:solidFill>
          <a:ln w="12700">
            <a:solidFill>
              <a:srgbClr val="92ABDF"/>
            </a:solidFill>
            <a:prstDash val="solid"/>
          </a:ln>
        </p:spPr>
      </p:sp>
      <p:sp>
        <p:nvSpPr>
          <p:cNvPr id="9" name="Text 6"/>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10" name="Image 1" descr="https://kimi-img.moonshot.cn/pub/slides/slides_tmpl/image/25-06-01-00:34:28-d0tiv5475iks2gau4sp0.png"/>
          <p:cNvPicPr>
            <a:picLocks noChangeAspect="true"/>
          </p:cNvPicPr>
          <p:nvPr/>
        </p:nvPicPr>
        <p:blipFill>
          <a:blip r:embed="rId2">
            <a:alphaModFix amt="40000"/>
          </a:blip>
          <a:stretch>
            <a:fillRect/>
          </a:stretch>
        </p:blipFill>
        <p:spPr>
          <a:xfrm flipV="true">
            <a:off x="10751820" y="428625"/>
            <a:ext cx="762000" cy="76200"/>
          </a:xfrm>
          <a:prstGeom prst="rect">
            <a:avLst/>
          </a:prstGeom>
        </p:spPr>
      </p:pic>
      <p:pic>
        <p:nvPicPr>
          <p:cNvPr id="11" name="Image 2" descr="https://kimi-img.moonshot.cn/pub/slides/slides_tmpl/image/25-06-01-00:34:28-d0tiv5475iks2gau4sp0.png"/>
          <p:cNvPicPr>
            <a:picLocks noChangeAspect="true"/>
          </p:cNvPicPr>
          <p:nvPr/>
        </p:nvPicPr>
        <p:blipFill>
          <a:blip r:embed="rId2">
            <a:alphaModFix amt="40000"/>
          </a:blip>
          <a:stretch>
            <a:fillRect/>
          </a:stretch>
        </p:blipFill>
        <p:spPr>
          <a:xfrm flipV="true">
            <a:off x="10751820" y="559435"/>
            <a:ext cx="762000" cy="76200"/>
          </a:xfrm>
          <a:prstGeom prst="rect">
            <a:avLst/>
          </a:prstGeom>
        </p:spPr>
      </p:pic>
      <p:sp>
        <p:nvSpPr>
          <p:cNvPr id="12" name="Shape 7"/>
          <p:cNvSpPr/>
          <p:nvPr/>
        </p:nvSpPr>
        <p:spPr>
          <a:xfrm>
            <a:off x="774065" y="1918970"/>
            <a:ext cx="3388995" cy="4514850"/>
          </a:xfrm>
          <a:prstGeom prst="roundRect">
            <a:avLst>
              <a:gd name="adj" fmla="val 7194"/>
            </a:avLst>
          </a:prstGeom>
          <a:gradFill flip="none" rotWithShape="true">
            <a:gsLst>
              <a:gs pos="0">
                <a:srgbClr val="2F5BEE">
                  <a:alpha val="16000"/>
                </a:srgbClr>
              </a:gs>
              <a:gs pos="57000">
                <a:srgbClr val="EAEEF4">
                  <a:alpha val="0"/>
                </a:srgbClr>
              </a:gs>
              <a:gs pos="100000">
                <a:srgbClr val="FFFFFF"/>
              </a:gs>
            </a:gsLst>
            <a:lin ang="16200000" scaled="true"/>
          </a:gradFill>
        </p:spPr>
      </p:sp>
      <p:sp>
        <p:nvSpPr>
          <p:cNvPr id="13" name="Text 8"/>
          <p:cNvSpPr/>
          <p:nvPr/>
        </p:nvSpPr>
        <p:spPr>
          <a:xfrm>
            <a:off x="774065" y="1918970"/>
            <a:ext cx="3388995" cy="451485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Text 9"/>
          <p:cNvSpPr/>
          <p:nvPr/>
        </p:nvSpPr>
        <p:spPr>
          <a:xfrm>
            <a:off x="1120140" y="3669665"/>
            <a:ext cx="2761615" cy="298704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通过开放日活动，向居民普及水电气计量器具的使用、检测等知识，提升居民的计量意识。</a:t>
            </a:r>
            <a:endParaRPr lang="en-US" sz="1600" dirty="0"/>
          </a:p>
        </p:txBody>
      </p:sp>
      <p:sp>
        <p:nvSpPr>
          <p:cNvPr id="15" name="Text 10"/>
          <p:cNvSpPr/>
          <p:nvPr/>
        </p:nvSpPr>
        <p:spPr>
          <a:xfrm>
            <a:off x="1097915" y="2960370"/>
            <a:ext cx="2805430" cy="78676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普及计量知识</a:t>
            </a:r>
            <a:endParaRPr lang="en-US" sz="1600" dirty="0"/>
          </a:p>
        </p:txBody>
      </p:sp>
      <p:pic>
        <p:nvPicPr>
          <p:cNvPr id="16" name="Image 3" descr="https://kimi-img.moonshot.cn/pub/slides/slides_tmpl/image/25-06-01-00:34:29-d0tiv5c75iks2gau4sr0.png"/>
          <p:cNvPicPr>
            <a:picLocks noChangeAspect="true"/>
          </p:cNvPicPr>
          <p:nvPr/>
        </p:nvPicPr>
        <p:blipFill>
          <a:blip r:embed="rId3"/>
          <a:stretch>
            <a:fillRect/>
          </a:stretch>
        </p:blipFill>
        <p:spPr>
          <a:xfrm>
            <a:off x="2160905" y="2049780"/>
            <a:ext cx="688340" cy="691515"/>
          </a:xfrm>
          <a:prstGeom prst="rect">
            <a:avLst/>
          </a:prstGeom>
        </p:spPr>
      </p:pic>
      <p:sp>
        <p:nvSpPr>
          <p:cNvPr id="17" name="Text 11"/>
          <p:cNvSpPr/>
          <p:nvPr/>
        </p:nvSpPr>
        <p:spPr>
          <a:xfrm>
            <a:off x="2152015" y="2136140"/>
            <a:ext cx="688975" cy="536575"/>
          </a:xfrm>
          <a:prstGeom prst="rect">
            <a:avLst/>
          </a:prstGeom>
          <a:noFill/>
        </p:spPr>
        <p:txBody>
          <a:bodyPr wrap="square" lIns="0" tIns="0" rIns="0" bIns="0" rtlCol="0" anchor="t"/>
          <a:lstStyle/>
          <a:p>
            <a:pPr marL="0" indent="0" algn="ctr">
              <a:lnSpc>
                <a:spcPct val="100000"/>
              </a:lnSpc>
              <a:buNone/>
            </a:pPr>
            <a:r>
              <a:rPr lang="en-US" sz="3200" dirty="0">
                <a:solidFill>
                  <a:srgbClr val="FFFFFF"/>
                </a:solidFill>
                <a:latin typeface="MiSans" pitchFamily="34" charset="0"/>
                <a:ea typeface="MiSans" pitchFamily="34" charset="-122"/>
                <a:cs typeface="MiSans" pitchFamily="34" charset="-120"/>
              </a:rPr>
              <a:t>1</a:t>
            </a:r>
            <a:endParaRPr lang="en-US" sz="1600" dirty="0"/>
          </a:p>
        </p:txBody>
      </p:sp>
      <p:pic>
        <p:nvPicPr>
          <p:cNvPr id="18" name="Image 4" descr="https://kimi-img.moonshot.cn/pub/slides/slides_tmpl/image/25-06-01-00:35:52-d0tivq475iks2gau4tbg.png"/>
          <p:cNvPicPr>
            <a:picLocks noChangeAspect="true"/>
          </p:cNvPicPr>
          <p:nvPr/>
        </p:nvPicPr>
        <p:blipFill>
          <a:blip r:embed="rId4"/>
          <a:stretch>
            <a:fillRect/>
          </a:stretch>
        </p:blipFill>
        <p:spPr>
          <a:xfrm>
            <a:off x="1856740" y="2232025"/>
            <a:ext cx="1288415" cy="330200"/>
          </a:xfrm>
          <a:prstGeom prst="rect">
            <a:avLst/>
          </a:prstGeom>
        </p:spPr>
      </p:pic>
      <p:sp>
        <p:nvSpPr>
          <p:cNvPr id="19" name="Shape 12"/>
          <p:cNvSpPr/>
          <p:nvPr/>
        </p:nvSpPr>
        <p:spPr>
          <a:xfrm>
            <a:off x="4437380" y="1918335"/>
            <a:ext cx="3388995" cy="4514850"/>
          </a:xfrm>
          <a:prstGeom prst="roundRect">
            <a:avLst>
              <a:gd name="adj" fmla="val 7194"/>
            </a:avLst>
          </a:prstGeom>
          <a:gradFill flip="none" rotWithShape="true">
            <a:gsLst>
              <a:gs pos="0">
                <a:srgbClr val="2F5BEE">
                  <a:alpha val="16000"/>
                </a:srgbClr>
              </a:gs>
              <a:gs pos="57000">
                <a:srgbClr val="EAEEF4">
                  <a:alpha val="0"/>
                </a:srgbClr>
              </a:gs>
              <a:gs pos="100000">
                <a:srgbClr val="FFFFFF"/>
              </a:gs>
            </a:gsLst>
            <a:lin ang="16200000" scaled="true"/>
          </a:gradFill>
        </p:spPr>
      </p:sp>
      <p:sp>
        <p:nvSpPr>
          <p:cNvPr id="20" name="Text 13"/>
          <p:cNvSpPr/>
          <p:nvPr/>
        </p:nvSpPr>
        <p:spPr>
          <a:xfrm>
            <a:off x="4437380" y="1918335"/>
            <a:ext cx="3388995" cy="451485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1" name="Text 14"/>
          <p:cNvSpPr/>
          <p:nvPr/>
        </p:nvSpPr>
        <p:spPr>
          <a:xfrm>
            <a:off x="4755515" y="3669665"/>
            <a:ext cx="2761615" cy="298704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规范水电气企业的计量和收费行为，确保企业合法合规经营，维护市场秩序。</a:t>
            </a:r>
            <a:endParaRPr lang="en-US" sz="1600" dirty="0"/>
          </a:p>
        </p:txBody>
      </p:sp>
      <p:sp>
        <p:nvSpPr>
          <p:cNvPr id="22" name="Text 15"/>
          <p:cNvSpPr/>
          <p:nvPr/>
        </p:nvSpPr>
        <p:spPr>
          <a:xfrm>
            <a:off x="4733290" y="2960370"/>
            <a:ext cx="2805430" cy="78676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规范企业行为</a:t>
            </a:r>
            <a:endParaRPr lang="en-US" sz="1600" dirty="0"/>
          </a:p>
        </p:txBody>
      </p:sp>
      <p:pic>
        <p:nvPicPr>
          <p:cNvPr id="23" name="Image 5" descr="https://kimi-img.moonshot.cn/pub/slides/slides_tmpl/image/25-06-01-00:34:29-d0tiv5c75iks2gau4sr0.png"/>
          <p:cNvPicPr>
            <a:picLocks noChangeAspect="true"/>
          </p:cNvPicPr>
          <p:nvPr/>
        </p:nvPicPr>
        <p:blipFill>
          <a:blip r:embed="rId3"/>
          <a:stretch>
            <a:fillRect/>
          </a:stretch>
        </p:blipFill>
        <p:spPr>
          <a:xfrm>
            <a:off x="5796280" y="2049780"/>
            <a:ext cx="688340" cy="691515"/>
          </a:xfrm>
          <a:prstGeom prst="rect">
            <a:avLst/>
          </a:prstGeom>
        </p:spPr>
      </p:pic>
      <p:sp>
        <p:nvSpPr>
          <p:cNvPr id="24" name="Text 16"/>
          <p:cNvSpPr/>
          <p:nvPr/>
        </p:nvSpPr>
        <p:spPr>
          <a:xfrm>
            <a:off x="5796915" y="2141855"/>
            <a:ext cx="688975" cy="536575"/>
          </a:xfrm>
          <a:prstGeom prst="rect">
            <a:avLst/>
          </a:prstGeom>
          <a:noFill/>
        </p:spPr>
        <p:txBody>
          <a:bodyPr wrap="square" lIns="0" tIns="0" rIns="0" bIns="0" rtlCol="0" anchor="t"/>
          <a:lstStyle/>
          <a:p>
            <a:pPr marL="0" indent="0" algn="ctr">
              <a:lnSpc>
                <a:spcPct val="100000"/>
              </a:lnSpc>
              <a:buNone/>
            </a:pPr>
            <a:r>
              <a:rPr lang="en-US" sz="3200" dirty="0">
                <a:solidFill>
                  <a:srgbClr val="FFFFFF"/>
                </a:solidFill>
                <a:latin typeface="MiSans" pitchFamily="34" charset="0"/>
                <a:ea typeface="MiSans" pitchFamily="34" charset="-122"/>
                <a:cs typeface="MiSans" pitchFamily="34" charset="-120"/>
              </a:rPr>
              <a:t>2</a:t>
            </a:r>
            <a:endParaRPr lang="en-US" sz="1600" dirty="0"/>
          </a:p>
        </p:txBody>
      </p:sp>
      <p:pic>
        <p:nvPicPr>
          <p:cNvPr id="25" name="Image 6" descr="https://kimi-img.moonshot.cn/pub/slides/slides_tmpl/image/25-06-01-00:35:52-d0tivq475iks2gau4tbg.png"/>
          <p:cNvPicPr>
            <a:picLocks noChangeAspect="true"/>
          </p:cNvPicPr>
          <p:nvPr/>
        </p:nvPicPr>
        <p:blipFill>
          <a:blip r:embed="rId4"/>
          <a:stretch>
            <a:fillRect/>
          </a:stretch>
        </p:blipFill>
        <p:spPr>
          <a:xfrm>
            <a:off x="5492115" y="2232025"/>
            <a:ext cx="1288415" cy="330200"/>
          </a:xfrm>
          <a:prstGeom prst="rect">
            <a:avLst/>
          </a:prstGeom>
        </p:spPr>
      </p:pic>
      <p:sp>
        <p:nvSpPr>
          <p:cNvPr id="26" name="Shape 17"/>
          <p:cNvSpPr/>
          <p:nvPr/>
        </p:nvSpPr>
        <p:spPr>
          <a:xfrm>
            <a:off x="8082915" y="1918970"/>
            <a:ext cx="3388995" cy="4514850"/>
          </a:xfrm>
          <a:prstGeom prst="roundRect">
            <a:avLst>
              <a:gd name="adj" fmla="val 7194"/>
            </a:avLst>
          </a:prstGeom>
          <a:gradFill flip="none" rotWithShape="true">
            <a:gsLst>
              <a:gs pos="0">
                <a:srgbClr val="2F5BEE">
                  <a:alpha val="16000"/>
                </a:srgbClr>
              </a:gs>
              <a:gs pos="57000">
                <a:srgbClr val="EAEEF4">
                  <a:alpha val="0"/>
                </a:srgbClr>
              </a:gs>
              <a:gs pos="100000">
                <a:srgbClr val="FFFFFF"/>
              </a:gs>
            </a:gsLst>
            <a:lin ang="16200000" scaled="true"/>
          </a:gradFill>
        </p:spPr>
      </p:sp>
      <p:sp>
        <p:nvSpPr>
          <p:cNvPr id="27" name="Text 18"/>
          <p:cNvSpPr/>
          <p:nvPr/>
        </p:nvSpPr>
        <p:spPr>
          <a:xfrm>
            <a:off x="8082915" y="1918970"/>
            <a:ext cx="3388995" cy="451485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8" name="Text 19"/>
          <p:cNvSpPr/>
          <p:nvPr/>
        </p:nvSpPr>
        <p:spPr>
          <a:xfrm>
            <a:off x="8395970" y="3669665"/>
            <a:ext cx="2761615" cy="298704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提升居民对计量器具的认知和维权能力，帮助居民更好地维护自身权益。</a:t>
            </a:r>
            <a:endParaRPr lang="en-US" sz="1600" dirty="0"/>
          </a:p>
        </p:txBody>
      </p:sp>
      <p:sp>
        <p:nvSpPr>
          <p:cNvPr id="29" name="Text 20"/>
          <p:cNvSpPr/>
          <p:nvPr/>
        </p:nvSpPr>
        <p:spPr>
          <a:xfrm>
            <a:off x="8373745" y="2960370"/>
            <a:ext cx="2805430" cy="786765"/>
          </a:xfrm>
          <a:prstGeom prst="rect">
            <a:avLst/>
          </a:prstGeom>
          <a:noFill/>
        </p:spPr>
        <p:txBody>
          <a:bodyPr wrap="square" lIns="0" tIns="0" rIns="0" bIns="0" rtlCol="0" anchor="t"/>
          <a:lstStyle/>
          <a:p>
            <a:pPr marL="0" indent="0" algn="ctr">
              <a:lnSpc>
                <a:spcPct val="100000"/>
              </a:lnSpc>
              <a:buNone/>
            </a:pPr>
            <a:r>
              <a:rPr lang="en-US" sz="2000" dirty="0">
                <a:solidFill>
                  <a:srgbClr val="577FD2"/>
                </a:solidFill>
                <a:latin typeface="MiSans" pitchFamily="34" charset="0"/>
                <a:ea typeface="MiSans" pitchFamily="34" charset="-122"/>
                <a:cs typeface="MiSans" pitchFamily="34" charset="-120"/>
              </a:rPr>
              <a:t>提升维权能力</a:t>
            </a:r>
            <a:endParaRPr lang="en-US" sz="1600" dirty="0"/>
          </a:p>
        </p:txBody>
      </p:sp>
      <p:pic>
        <p:nvPicPr>
          <p:cNvPr id="30" name="Image 7" descr="https://kimi-img.moonshot.cn/pub/slides/slides_tmpl/image/25-06-01-00:34:29-d0tiv5c75iks2gau4sr0.png"/>
          <p:cNvPicPr>
            <a:picLocks noChangeAspect="true"/>
          </p:cNvPicPr>
          <p:nvPr/>
        </p:nvPicPr>
        <p:blipFill>
          <a:blip r:embed="rId3"/>
          <a:stretch>
            <a:fillRect/>
          </a:stretch>
        </p:blipFill>
        <p:spPr>
          <a:xfrm>
            <a:off x="9436735" y="2049780"/>
            <a:ext cx="688340" cy="691515"/>
          </a:xfrm>
          <a:prstGeom prst="rect">
            <a:avLst/>
          </a:prstGeom>
        </p:spPr>
      </p:pic>
      <p:sp>
        <p:nvSpPr>
          <p:cNvPr id="31" name="Text 21"/>
          <p:cNvSpPr/>
          <p:nvPr/>
        </p:nvSpPr>
        <p:spPr>
          <a:xfrm>
            <a:off x="9431020" y="2145665"/>
            <a:ext cx="688975" cy="536575"/>
          </a:xfrm>
          <a:prstGeom prst="rect">
            <a:avLst/>
          </a:prstGeom>
          <a:noFill/>
        </p:spPr>
        <p:txBody>
          <a:bodyPr wrap="square" lIns="0" tIns="0" rIns="0" bIns="0" rtlCol="0" anchor="t"/>
          <a:lstStyle/>
          <a:p>
            <a:pPr marL="0" indent="0" algn="ctr">
              <a:lnSpc>
                <a:spcPct val="100000"/>
              </a:lnSpc>
              <a:buNone/>
            </a:pPr>
            <a:r>
              <a:rPr lang="en-US" sz="3200" dirty="0">
                <a:solidFill>
                  <a:srgbClr val="FFFFFF"/>
                </a:solidFill>
                <a:latin typeface="MiSans" pitchFamily="34" charset="0"/>
                <a:ea typeface="MiSans" pitchFamily="34" charset="-122"/>
                <a:cs typeface="MiSans" pitchFamily="34" charset="-120"/>
              </a:rPr>
              <a:t>3</a:t>
            </a:r>
            <a:endParaRPr lang="en-US" sz="1600" dirty="0"/>
          </a:p>
        </p:txBody>
      </p:sp>
      <p:pic>
        <p:nvPicPr>
          <p:cNvPr id="32" name="Image 8" descr="https://kimi-img.moonshot.cn/pub/slides/slides_tmpl/image/25-06-01-00:35:52-d0tivq475iks2gau4tbg.png"/>
          <p:cNvPicPr>
            <a:picLocks noChangeAspect="true"/>
          </p:cNvPicPr>
          <p:nvPr/>
        </p:nvPicPr>
        <p:blipFill>
          <a:blip r:embed="rId4"/>
          <a:stretch>
            <a:fillRect/>
          </a:stretch>
        </p:blipFill>
        <p:spPr>
          <a:xfrm>
            <a:off x="9132570" y="2232025"/>
            <a:ext cx="1288415" cy="330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4:29-d0tiv5c75iks2gau4sq0.png"/>
          <p:cNvPicPr>
            <a:picLocks noChangeAspect="true"/>
          </p:cNvPicPr>
          <p:nvPr/>
        </p:nvPicPr>
        <p:blipFill>
          <a:blip r:embed="rId2"/>
          <a:stretch>
            <a:fillRect/>
          </a:stretch>
        </p:blipFill>
        <p:spPr>
          <a:xfrm>
            <a:off x="0" y="2468880"/>
            <a:ext cx="5182870" cy="1835150"/>
          </a:xfrm>
          <a:prstGeom prst="rect">
            <a:avLst/>
          </a:prstGeom>
        </p:spPr>
      </p:pic>
      <p:pic>
        <p:nvPicPr>
          <p:cNvPr id="4" name="Image 2" descr="https://kimi-img.moonshot.cn/pub/slides/slides_tmpl/image/25-06-01-00:34:29-d0tiv5c75iks2gau4sqg.png"/>
          <p:cNvPicPr>
            <a:picLocks noChangeAspect="true"/>
          </p:cNvPicPr>
          <p:nvPr/>
        </p:nvPicPr>
        <p:blipFill>
          <a:blip r:embed="rId3"/>
          <a:stretch>
            <a:fillRect/>
          </a:stretch>
        </p:blipFill>
        <p:spPr>
          <a:xfrm>
            <a:off x="7110829" y="3260408"/>
            <a:ext cx="1701800" cy="1701800"/>
          </a:xfrm>
          <a:prstGeom prst="rect">
            <a:avLst/>
          </a:prstGeom>
        </p:spPr>
      </p:pic>
      <p:pic>
        <p:nvPicPr>
          <p:cNvPr id="5" name="Image 3" descr="https://kimi-img.moonshot.cn/pub/slides/slides_tmpl/image/25-06-01-00:34:29-d0tiv5c75iks2gau4sr0.png"/>
          <p:cNvPicPr>
            <a:picLocks noChangeAspect="true"/>
          </p:cNvPicPr>
          <p:nvPr/>
        </p:nvPicPr>
        <p:blipFill>
          <a:blip r:embed="rId4"/>
          <a:stretch>
            <a:fillRect/>
          </a:stretch>
        </p:blipFill>
        <p:spPr>
          <a:xfrm>
            <a:off x="7611110" y="2028825"/>
            <a:ext cx="2790825" cy="2800350"/>
          </a:xfrm>
          <a:prstGeom prst="rect">
            <a:avLst/>
          </a:prstGeom>
        </p:spPr>
      </p:pic>
      <p:pic>
        <p:nvPicPr>
          <p:cNvPr id="6" name="Image 4" descr="https://kimi-img.moonshot.cn/pub/slides/slides_tmpl/image/25-06-01-00:34:17-d0tiv2c75iks2gau4sn0.png"/>
          <p:cNvPicPr>
            <a:picLocks noChangeAspect="true"/>
          </p:cNvPicPr>
          <p:nvPr/>
        </p:nvPicPr>
        <p:blipFill>
          <a:blip r:embed="rId5">
            <a:alphaModFix amt="40000"/>
          </a:blip>
          <a:stretch>
            <a:fillRect/>
          </a:stretch>
        </p:blipFill>
        <p:spPr>
          <a:xfrm rot="16200000">
            <a:off x="10665460" y="-8255"/>
            <a:ext cx="262890" cy="1170305"/>
          </a:xfrm>
          <a:prstGeom prst="rect">
            <a:avLst/>
          </a:prstGeom>
        </p:spPr>
      </p:pic>
      <p:sp>
        <p:nvSpPr>
          <p:cNvPr id="7" name="Text 0"/>
          <p:cNvSpPr/>
          <p:nvPr/>
        </p:nvSpPr>
        <p:spPr>
          <a:xfrm>
            <a:off x="8197052" y="2654618"/>
            <a:ext cx="1618942" cy="1160463"/>
          </a:xfrm>
          <a:prstGeom prst="rect">
            <a:avLst/>
          </a:prstGeom>
          <a:noFill/>
        </p:spPr>
        <p:txBody>
          <a:bodyPr wrap="square" lIns="91440" tIns="45720" rIns="91440" bIns="45720" rtlCol="0" anchor="t">
            <a:spAutoFit/>
          </a:bodyPr>
          <a:lstStyle/>
          <a:p>
            <a:pPr marL="0" indent="0" algn="ctr">
              <a:lnSpc>
                <a:spcPct val="100000"/>
              </a:lnSpc>
              <a:buNone/>
            </a:pPr>
            <a:r>
              <a:rPr lang="en-US" sz="8500" dirty="0">
                <a:solidFill>
                  <a:srgbClr val="F2F7FA"/>
                </a:solidFill>
                <a:latin typeface="Noto Sans SC" pitchFamily="34" charset="0"/>
                <a:ea typeface="Noto Sans SC" pitchFamily="34" charset="-122"/>
                <a:cs typeface="Noto Sans SC" pitchFamily="34" charset="-120"/>
              </a:rPr>
              <a:t>02</a:t>
            </a:r>
            <a:endParaRPr lang="en-US" sz="1600" dirty="0"/>
          </a:p>
        </p:txBody>
      </p:sp>
      <p:sp>
        <p:nvSpPr>
          <p:cNvPr id="8" name="Text 1"/>
          <p:cNvSpPr/>
          <p:nvPr/>
        </p:nvSpPr>
        <p:spPr>
          <a:xfrm>
            <a:off x="586105" y="3133090"/>
            <a:ext cx="7769860" cy="521970"/>
          </a:xfrm>
          <a:prstGeom prst="rect">
            <a:avLst/>
          </a:prstGeom>
          <a:noFill/>
        </p:spPr>
        <p:txBody>
          <a:bodyPr wrap="square" lIns="91440" tIns="45720" rIns="91440" bIns="45720" rtlCol="0" anchor="t"/>
          <a:lstStyle/>
          <a:p>
            <a:pPr marL="0" indent="0" algn="l">
              <a:lnSpc>
                <a:spcPct val="100000"/>
              </a:lnSpc>
              <a:buNone/>
            </a:pPr>
            <a:r>
              <a:rPr lang="en-US" sz="3400" dirty="0">
                <a:solidFill>
                  <a:srgbClr val="0D0D0D"/>
                </a:solidFill>
                <a:latin typeface="MiSans" pitchFamily="34" charset="0"/>
                <a:ea typeface="MiSans" pitchFamily="34" charset="-122"/>
                <a:cs typeface="MiSans" pitchFamily="34" charset="-120"/>
              </a:rPr>
              <a:t>活动内容与流程</a:t>
            </a:r>
            <a:endParaRPr lang="en-US" sz="1600" dirty="0"/>
          </a:p>
        </p:txBody>
      </p:sp>
      <p:sp>
        <p:nvSpPr>
          <p:cNvPr id="9" name="Shape 2"/>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
        <p:nvSpPr>
          <p:cNvPr id="10" name="Shape 3"/>
          <p:cNvSpPr/>
          <p:nvPr/>
        </p:nvSpPr>
        <p:spPr>
          <a:xfrm>
            <a:off x="576149" y="498250"/>
            <a:ext cx="209306" cy="42231"/>
          </a:xfrm>
          <a:prstGeom prst="rect">
            <a:avLst/>
          </a:prstGeom>
          <a:solidFill>
            <a:srgbClr val="92ABDF"/>
          </a:solidFill>
          <a:ln w="12700">
            <a:solidFill>
              <a:srgbClr val="92ABDF"/>
            </a:solidFill>
            <a:prstDash val="solid"/>
          </a:ln>
        </p:spPr>
      </p:sp>
      <p:sp>
        <p:nvSpPr>
          <p:cNvPr id="11" name="Text 4"/>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5"/>
          <p:cNvSpPr/>
          <p:nvPr/>
        </p:nvSpPr>
        <p:spPr>
          <a:xfrm>
            <a:off x="576149" y="595224"/>
            <a:ext cx="209306" cy="42231"/>
          </a:xfrm>
          <a:prstGeom prst="rect">
            <a:avLst/>
          </a:prstGeom>
          <a:solidFill>
            <a:srgbClr val="92ABDF"/>
          </a:solidFill>
          <a:ln w="12700">
            <a:solidFill>
              <a:srgbClr val="92ABDF"/>
            </a:solidFill>
            <a:prstDash val="solid"/>
          </a:ln>
        </p:spPr>
      </p:sp>
      <p:sp>
        <p:nvSpPr>
          <p:cNvPr id="13" name="Text 6"/>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7"/>
          <p:cNvSpPr/>
          <p:nvPr/>
        </p:nvSpPr>
        <p:spPr>
          <a:xfrm>
            <a:off x="576149" y="692198"/>
            <a:ext cx="209306" cy="42231"/>
          </a:xfrm>
          <a:prstGeom prst="rect">
            <a:avLst/>
          </a:prstGeom>
          <a:solidFill>
            <a:srgbClr val="92ABDF"/>
          </a:solidFill>
          <a:ln w="12700">
            <a:solidFill>
              <a:srgbClr val="92ABDF"/>
            </a:solidFill>
            <a:prstDash val="solid"/>
          </a:ln>
        </p:spPr>
      </p:sp>
      <p:sp>
        <p:nvSpPr>
          <p:cNvPr id="15" name="Text 8"/>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6" name="Shape 9"/>
          <p:cNvSpPr/>
          <p:nvPr/>
        </p:nvSpPr>
        <p:spPr>
          <a:xfrm>
            <a:off x="531399" y="6143377"/>
            <a:ext cx="209306" cy="42231"/>
          </a:xfrm>
          <a:prstGeom prst="rect">
            <a:avLst/>
          </a:prstGeom>
          <a:solidFill>
            <a:srgbClr val="92ABDF"/>
          </a:solidFill>
          <a:ln w="19050">
            <a:solidFill>
              <a:srgbClr val="92ABDF"/>
            </a:solidFill>
            <a:prstDash val="solid"/>
          </a:ln>
        </p:spPr>
      </p:sp>
      <p:sp>
        <p:nvSpPr>
          <p:cNvPr id="17" name="Text 10"/>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8" name="Shape 11"/>
          <p:cNvSpPr/>
          <p:nvPr/>
        </p:nvSpPr>
        <p:spPr>
          <a:xfrm>
            <a:off x="531399" y="6240351"/>
            <a:ext cx="209306" cy="42231"/>
          </a:xfrm>
          <a:prstGeom prst="rect">
            <a:avLst/>
          </a:prstGeom>
          <a:solidFill>
            <a:srgbClr val="92ABDF"/>
          </a:solidFill>
          <a:ln w="19050">
            <a:solidFill>
              <a:srgbClr val="92ABDF"/>
            </a:solidFill>
            <a:prstDash val="solid"/>
          </a:ln>
        </p:spPr>
      </p:sp>
      <p:sp>
        <p:nvSpPr>
          <p:cNvPr id="19" name="Text 12"/>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0" name="Shape 13"/>
          <p:cNvSpPr/>
          <p:nvPr/>
        </p:nvSpPr>
        <p:spPr>
          <a:xfrm>
            <a:off x="531399" y="6337325"/>
            <a:ext cx="209306" cy="42231"/>
          </a:xfrm>
          <a:prstGeom prst="rect">
            <a:avLst/>
          </a:prstGeom>
          <a:solidFill>
            <a:srgbClr val="92ABDF"/>
          </a:solidFill>
          <a:ln w="19050">
            <a:solidFill>
              <a:srgbClr val="92ABDF"/>
            </a:solidFill>
            <a:prstDash val="solid"/>
          </a:ln>
        </p:spPr>
      </p:sp>
      <p:sp>
        <p:nvSpPr>
          <p:cNvPr id="21" name="Text 14"/>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sp>
        <p:nvSpPr>
          <p:cNvPr id="3" name="Shape 0"/>
          <p:cNvSpPr/>
          <p:nvPr/>
        </p:nvSpPr>
        <p:spPr>
          <a:xfrm>
            <a:off x="-62230" y="4094480"/>
            <a:ext cx="12422505" cy="191770"/>
          </a:xfrm>
          <a:prstGeom prst="rect">
            <a:avLst/>
          </a:prstGeom>
          <a:solidFill>
            <a:srgbClr val="5B78BC">
              <a:alpha val="20000"/>
            </a:srgbClr>
          </a:solidFill>
        </p:spPr>
      </p:sp>
      <p:sp>
        <p:nvSpPr>
          <p:cNvPr id="4" name="Text 1"/>
          <p:cNvSpPr/>
          <p:nvPr/>
        </p:nvSpPr>
        <p:spPr>
          <a:xfrm>
            <a:off x="-62230" y="4094480"/>
            <a:ext cx="12422505" cy="19177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5" name="Text 2"/>
          <p:cNvSpPr/>
          <p:nvPr/>
        </p:nvSpPr>
        <p:spPr>
          <a:xfrm>
            <a:off x="777875" y="1838960"/>
            <a:ext cx="5057140" cy="401320"/>
          </a:xfrm>
          <a:prstGeom prst="rect">
            <a:avLst/>
          </a:prstGeom>
          <a:noFill/>
        </p:spPr>
        <p:txBody>
          <a:bodyPr wrap="square" lIns="0" tIns="0" rIns="0" bIns="0" rtlCol="0" anchor="t"/>
          <a:lstStyle/>
          <a:p>
            <a:pPr marL="0" indent="0" algn="l">
              <a:lnSpc>
                <a:spcPct val="100000"/>
              </a:lnSpc>
              <a:buNone/>
            </a:pPr>
            <a:r>
              <a:rPr lang="en-US" sz="2000" dirty="0">
                <a:solidFill>
                  <a:srgbClr val="577FD2"/>
                </a:solidFill>
                <a:latin typeface="MiSans" pitchFamily="34" charset="0"/>
                <a:ea typeface="MiSans" pitchFamily="34" charset="-122"/>
                <a:cs typeface="MiSans" pitchFamily="34" charset="-120"/>
              </a:rPr>
              <a:t>现场演示检定过程</a:t>
            </a:r>
            <a:endParaRPr lang="en-US" sz="1600" dirty="0"/>
          </a:p>
        </p:txBody>
      </p:sp>
      <p:sp>
        <p:nvSpPr>
          <p:cNvPr id="6" name="Text 3"/>
          <p:cNvSpPr/>
          <p:nvPr/>
        </p:nvSpPr>
        <p:spPr>
          <a:xfrm>
            <a:off x="777875" y="2275840"/>
            <a:ext cx="5057140" cy="136461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现场演示水电气表检定过程，包括标准表对比、误差率计算等，让居民直观了解计量器具的准确性。</a:t>
            </a:r>
            <a:endParaRPr lang="en-US" sz="1600" dirty="0"/>
          </a:p>
        </p:txBody>
      </p:sp>
      <p:sp>
        <p:nvSpPr>
          <p:cNvPr id="7" name="Shape 4"/>
          <p:cNvSpPr/>
          <p:nvPr/>
        </p:nvSpPr>
        <p:spPr>
          <a:xfrm>
            <a:off x="1796415" y="3913505"/>
            <a:ext cx="2770505" cy="609600"/>
          </a:xfrm>
          <a:prstGeom prst="line">
            <a:avLst/>
          </a:prstGeom>
          <a:noFill/>
          <a:ln w="38100">
            <a:gradFill flip="none" rotWithShape="true">
              <a:gsLst>
                <a:gs pos="0">
                  <a:srgbClr val="8DD4FB"/>
                </a:gs>
                <a:gs pos="49000">
                  <a:srgbClr val="5B78BC"/>
                </a:gs>
                <a:gs pos="100000">
                  <a:srgbClr val="8DD4FB">
                    <a:alpha val="0"/>
                  </a:srgbClr>
                </a:gs>
              </a:gsLst>
              <a:path path="circle">
                <a:fillToRect l="50000" t="50000" r="50000" b="50000"/>
              </a:path>
            </a:gradFill>
            <a:prstDash val="sysDot"/>
            <a:headEnd type="none"/>
            <a:tailEnd type="none"/>
          </a:ln>
        </p:spPr>
      </p:sp>
      <p:sp>
        <p:nvSpPr>
          <p:cNvPr id="8" name="Shape 5"/>
          <p:cNvSpPr/>
          <p:nvPr/>
        </p:nvSpPr>
        <p:spPr>
          <a:xfrm flipV="true">
            <a:off x="5033645" y="3912870"/>
            <a:ext cx="1826895" cy="610235"/>
          </a:xfrm>
          <a:prstGeom prst="line">
            <a:avLst/>
          </a:prstGeom>
          <a:noFill/>
          <a:ln w="38100">
            <a:gradFill flip="none" rotWithShape="true">
              <a:gsLst>
                <a:gs pos="0">
                  <a:srgbClr val="8DD4FB"/>
                </a:gs>
                <a:gs pos="49000">
                  <a:srgbClr val="5B78BC"/>
                </a:gs>
                <a:gs pos="100000">
                  <a:srgbClr val="8DD4FB">
                    <a:alpha val="0"/>
                  </a:srgbClr>
                </a:gs>
              </a:gsLst>
              <a:path path="circle">
                <a:fillToRect l="50000" t="50000" r="50000" b="50000"/>
              </a:path>
            </a:gradFill>
            <a:prstDash val="sysDot"/>
            <a:headEnd type="none"/>
            <a:tailEnd type="none"/>
          </a:ln>
        </p:spPr>
      </p:sp>
      <p:sp>
        <p:nvSpPr>
          <p:cNvPr id="9" name="Shape 6"/>
          <p:cNvSpPr/>
          <p:nvPr/>
        </p:nvSpPr>
        <p:spPr>
          <a:xfrm>
            <a:off x="7326630" y="3912870"/>
            <a:ext cx="3623310" cy="418465"/>
          </a:xfrm>
          <a:prstGeom prst="line">
            <a:avLst/>
          </a:prstGeom>
          <a:noFill/>
          <a:ln w="38100">
            <a:gradFill flip="none" rotWithShape="true">
              <a:gsLst>
                <a:gs pos="0">
                  <a:srgbClr val="8DD4FB"/>
                </a:gs>
                <a:gs pos="49000">
                  <a:srgbClr val="5B78BC"/>
                </a:gs>
                <a:gs pos="100000">
                  <a:srgbClr val="8DD4FB">
                    <a:alpha val="0"/>
                  </a:srgbClr>
                </a:gs>
              </a:gsLst>
              <a:path path="circle">
                <a:fillToRect l="50000" t="50000" r="50000" b="50000"/>
              </a:path>
            </a:gradFill>
            <a:prstDash val="sysDot"/>
            <a:headEnd type="none"/>
            <a:tailEnd type="none"/>
          </a:ln>
        </p:spPr>
      </p:sp>
      <p:pic>
        <p:nvPicPr>
          <p:cNvPr id="10" name="Image 1" descr="https://kimi-img.moonshot.cn/pub/slides/slides_tmpl/image/25-06-01-00:36:43-d0tj06s75iks2gau4tgg.png"/>
          <p:cNvPicPr>
            <a:picLocks noChangeAspect="true"/>
          </p:cNvPicPr>
          <p:nvPr/>
        </p:nvPicPr>
        <p:blipFill>
          <a:blip r:embed="rId2"/>
          <a:stretch>
            <a:fillRect/>
          </a:stretch>
        </p:blipFill>
        <p:spPr>
          <a:xfrm>
            <a:off x="1347470" y="3716020"/>
            <a:ext cx="425450" cy="846455"/>
          </a:xfrm>
          <a:prstGeom prst="rect">
            <a:avLst/>
          </a:prstGeom>
        </p:spPr>
      </p:pic>
      <p:pic>
        <p:nvPicPr>
          <p:cNvPr id="11" name="Image 2" descr="https://kimi-img.moonshot.cn/pub/slides/slides_tmpl/image/25-06-01-00:36:34-d0tj04k75iks2gau4tf0.png"/>
          <p:cNvPicPr>
            <a:picLocks noChangeAspect="true"/>
          </p:cNvPicPr>
          <p:nvPr/>
        </p:nvPicPr>
        <p:blipFill>
          <a:blip r:embed="rId3"/>
          <a:stretch>
            <a:fillRect/>
          </a:stretch>
        </p:blipFill>
        <p:spPr>
          <a:xfrm>
            <a:off x="1330325" y="3676650"/>
            <a:ext cx="466090" cy="473075"/>
          </a:xfrm>
          <a:prstGeom prst="rect">
            <a:avLst/>
          </a:prstGeom>
        </p:spPr>
      </p:pic>
      <p:sp>
        <p:nvSpPr>
          <p:cNvPr id="12" name="Text 7"/>
          <p:cNvSpPr/>
          <p:nvPr/>
        </p:nvSpPr>
        <p:spPr>
          <a:xfrm>
            <a:off x="777875" y="4626610"/>
            <a:ext cx="5057140" cy="462280"/>
          </a:xfrm>
          <a:prstGeom prst="rect">
            <a:avLst/>
          </a:prstGeom>
          <a:noFill/>
        </p:spPr>
        <p:txBody>
          <a:bodyPr wrap="square" lIns="0" tIns="0" rIns="0" bIns="0" rtlCol="0" anchor="t"/>
          <a:lstStyle/>
          <a:p>
            <a:pPr marL="0" indent="0" algn="l">
              <a:lnSpc>
                <a:spcPct val="100000"/>
              </a:lnSpc>
              <a:buNone/>
            </a:pPr>
            <a:r>
              <a:rPr lang="en-US" sz="2000" dirty="0">
                <a:solidFill>
                  <a:srgbClr val="577FD2"/>
                </a:solidFill>
                <a:latin typeface="MiSans" pitchFamily="34" charset="0"/>
                <a:ea typeface="MiSans" pitchFamily="34" charset="-122"/>
                <a:cs typeface="MiSans" pitchFamily="34" charset="-120"/>
              </a:rPr>
              <a:t>展示收费项目与标准</a:t>
            </a:r>
            <a:endParaRPr lang="en-US" sz="1600" dirty="0"/>
          </a:p>
        </p:txBody>
      </p:sp>
      <p:sp>
        <p:nvSpPr>
          <p:cNvPr id="13" name="Text 8"/>
          <p:cNvSpPr/>
          <p:nvPr/>
        </p:nvSpPr>
        <p:spPr>
          <a:xfrm>
            <a:off x="777875" y="5041265"/>
            <a:ext cx="5057140" cy="136461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水电气服务企业展示收费项目和标准，讲解收费政策，帮助居民理解费用构成。</a:t>
            </a:r>
            <a:endParaRPr lang="en-US" sz="1600" dirty="0"/>
          </a:p>
        </p:txBody>
      </p:sp>
      <p:sp>
        <p:nvSpPr>
          <p:cNvPr id="14" name="Text 9"/>
          <p:cNvSpPr/>
          <p:nvPr/>
        </p:nvSpPr>
        <p:spPr>
          <a:xfrm>
            <a:off x="6499860" y="1838960"/>
            <a:ext cx="5058410" cy="436880"/>
          </a:xfrm>
          <a:prstGeom prst="rect">
            <a:avLst/>
          </a:prstGeom>
          <a:noFill/>
        </p:spPr>
        <p:txBody>
          <a:bodyPr wrap="square" lIns="0" tIns="0" rIns="0" bIns="0" rtlCol="0" anchor="t"/>
          <a:lstStyle/>
          <a:p>
            <a:pPr marL="0" indent="0" algn="l">
              <a:lnSpc>
                <a:spcPct val="100000"/>
              </a:lnSpc>
              <a:buNone/>
            </a:pPr>
            <a:r>
              <a:rPr lang="en-US" sz="2000" dirty="0">
                <a:solidFill>
                  <a:srgbClr val="577FD2"/>
                </a:solidFill>
                <a:latin typeface="MiSans" pitchFamily="34" charset="0"/>
                <a:ea typeface="MiSans" pitchFamily="34" charset="-122"/>
                <a:cs typeface="MiSans" pitchFamily="34" charset="-120"/>
              </a:rPr>
              <a:t>设置投诉受理台</a:t>
            </a:r>
            <a:endParaRPr lang="en-US" sz="1600" dirty="0"/>
          </a:p>
        </p:txBody>
      </p:sp>
      <p:sp>
        <p:nvSpPr>
          <p:cNvPr id="15" name="Text 10"/>
          <p:cNvSpPr/>
          <p:nvPr/>
        </p:nvSpPr>
        <p:spPr>
          <a:xfrm>
            <a:off x="6499860" y="2252980"/>
            <a:ext cx="5057775" cy="136461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设置投诉受理台，现场接受居民携带家中账单或表具照片咨询，及时解决居民疑问。</a:t>
            </a:r>
            <a:endParaRPr lang="en-US" sz="1600" dirty="0"/>
          </a:p>
        </p:txBody>
      </p:sp>
      <p:sp>
        <p:nvSpPr>
          <p:cNvPr id="16" name="Text 11"/>
          <p:cNvSpPr/>
          <p:nvPr/>
        </p:nvSpPr>
        <p:spPr>
          <a:xfrm>
            <a:off x="6499860" y="4626610"/>
            <a:ext cx="5058410" cy="436880"/>
          </a:xfrm>
          <a:prstGeom prst="rect">
            <a:avLst/>
          </a:prstGeom>
          <a:noFill/>
        </p:spPr>
        <p:txBody>
          <a:bodyPr wrap="square" lIns="0" tIns="0" rIns="0" bIns="0" rtlCol="0" anchor="t"/>
          <a:lstStyle/>
          <a:p>
            <a:pPr marL="0" indent="0" algn="l">
              <a:lnSpc>
                <a:spcPct val="100000"/>
              </a:lnSpc>
              <a:buNone/>
            </a:pPr>
            <a:r>
              <a:rPr lang="en-US" sz="2000" dirty="0">
                <a:solidFill>
                  <a:srgbClr val="577FD2"/>
                </a:solidFill>
                <a:latin typeface="MiSans" pitchFamily="34" charset="0"/>
                <a:ea typeface="MiSans" pitchFamily="34" charset="-122"/>
                <a:cs typeface="MiSans" pitchFamily="34" charset="-120"/>
              </a:rPr>
              <a:t>提供免费检测服务</a:t>
            </a:r>
            <a:endParaRPr lang="en-US" sz="1600" dirty="0"/>
          </a:p>
        </p:txBody>
      </p:sp>
      <p:sp>
        <p:nvSpPr>
          <p:cNvPr id="17" name="Text 12"/>
          <p:cNvSpPr/>
          <p:nvPr/>
        </p:nvSpPr>
        <p:spPr>
          <a:xfrm>
            <a:off x="6499860" y="5040630"/>
            <a:ext cx="5057775" cy="136461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提供表具免费检测、铅封更换服务，现场公示检测结果，增强居民信任。</a:t>
            </a:r>
            <a:endParaRPr lang="en-US" sz="1600" dirty="0"/>
          </a:p>
        </p:txBody>
      </p:sp>
      <p:sp>
        <p:nvSpPr>
          <p:cNvPr id="18" name="Text 13"/>
          <p:cNvSpPr/>
          <p:nvPr/>
        </p:nvSpPr>
        <p:spPr>
          <a:xfrm>
            <a:off x="777875" y="532130"/>
            <a:ext cx="10479405" cy="822920"/>
          </a:xfrm>
          <a:prstGeom prst="rect">
            <a:avLst/>
          </a:prstGeom>
          <a:noFill/>
        </p:spPr>
        <p:txBody>
          <a:bodyPr wrap="square" lIns="0" tIns="0" rIns="0" bIns="0" rtlCol="0" anchor="t">
            <a:spAutoFit/>
          </a:bodyPr>
          <a:lstStyle/>
          <a:p>
            <a:pPr marL="0" indent="0" algn="l">
              <a:lnSpc>
                <a:spcPct val="150000"/>
              </a:lnSpc>
              <a:buNone/>
            </a:pPr>
            <a:r>
              <a:rPr lang="en-US" sz="3600" dirty="0">
                <a:solidFill>
                  <a:srgbClr val="0D0D0D"/>
                </a:solidFill>
                <a:latin typeface="MiSans" pitchFamily="34" charset="0"/>
                <a:ea typeface="MiSans" pitchFamily="34" charset="-122"/>
                <a:cs typeface="MiSans" pitchFamily="34" charset="-120"/>
              </a:rPr>
              <a:t>活动内容</a:t>
            </a:r>
            <a:endParaRPr lang="en-US" sz="1600" dirty="0"/>
          </a:p>
        </p:txBody>
      </p:sp>
      <p:pic>
        <p:nvPicPr>
          <p:cNvPr id="19" name="Image 3" descr="https://kimi-img.moonshot.cn/pub/slides/slides_tmpl/image/25-06-01-00:36:43-d0tj06s75iks2gau4tgg.png"/>
          <p:cNvPicPr>
            <a:picLocks noChangeAspect="true"/>
          </p:cNvPicPr>
          <p:nvPr/>
        </p:nvPicPr>
        <p:blipFill>
          <a:blip r:embed="rId2"/>
          <a:stretch>
            <a:fillRect/>
          </a:stretch>
        </p:blipFill>
        <p:spPr>
          <a:xfrm>
            <a:off x="4570095" y="4370705"/>
            <a:ext cx="425450" cy="846455"/>
          </a:xfrm>
          <a:prstGeom prst="rect">
            <a:avLst/>
          </a:prstGeom>
        </p:spPr>
      </p:pic>
      <p:pic>
        <p:nvPicPr>
          <p:cNvPr id="20" name="Image 4" descr="https://kimi-img.moonshot.cn/pub/slides/slides_tmpl/image/25-06-01-00:36:34-d0tj04k75iks2gau4tf0.png"/>
          <p:cNvPicPr>
            <a:picLocks noChangeAspect="true"/>
          </p:cNvPicPr>
          <p:nvPr/>
        </p:nvPicPr>
        <p:blipFill>
          <a:blip r:embed="rId3"/>
          <a:stretch>
            <a:fillRect/>
          </a:stretch>
        </p:blipFill>
        <p:spPr>
          <a:xfrm>
            <a:off x="4552950" y="4331335"/>
            <a:ext cx="466090" cy="473075"/>
          </a:xfrm>
          <a:prstGeom prst="rect">
            <a:avLst/>
          </a:prstGeom>
        </p:spPr>
      </p:pic>
      <p:pic>
        <p:nvPicPr>
          <p:cNvPr id="21" name="Image 5" descr="https://kimi-img.moonshot.cn/pub/slides/slides_tmpl/image/25-06-01-00:36:43-d0tj06s75iks2gau4tgg.png"/>
          <p:cNvPicPr>
            <a:picLocks noChangeAspect="true"/>
          </p:cNvPicPr>
          <p:nvPr/>
        </p:nvPicPr>
        <p:blipFill>
          <a:blip r:embed="rId2"/>
          <a:stretch>
            <a:fillRect/>
          </a:stretch>
        </p:blipFill>
        <p:spPr>
          <a:xfrm>
            <a:off x="6922770" y="3739515"/>
            <a:ext cx="425450" cy="846455"/>
          </a:xfrm>
          <a:prstGeom prst="rect">
            <a:avLst/>
          </a:prstGeom>
        </p:spPr>
      </p:pic>
      <p:pic>
        <p:nvPicPr>
          <p:cNvPr id="22" name="Image 6" descr="https://kimi-img.moonshot.cn/pub/slides/slides_tmpl/image/25-06-01-00:36:34-d0tj04k75iks2gau4tf0.png"/>
          <p:cNvPicPr>
            <a:picLocks noChangeAspect="true"/>
          </p:cNvPicPr>
          <p:nvPr/>
        </p:nvPicPr>
        <p:blipFill>
          <a:blip r:embed="rId3"/>
          <a:stretch>
            <a:fillRect/>
          </a:stretch>
        </p:blipFill>
        <p:spPr>
          <a:xfrm>
            <a:off x="6905625" y="3700145"/>
            <a:ext cx="466090" cy="473075"/>
          </a:xfrm>
          <a:prstGeom prst="rect">
            <a:avLst/>
          </a:prstGeom>
        </p:spPr>
      </p:pic>
      <p:pic>
        <p:nvPicPr>
          <p:cNvPr id="23" name="Image 7" descr="https://kimi-img.moonshot.cn/pub/slides/slides_tmpl/image/25-06-01-00:36:43-d0tj06s75iks2gau4tgg.png"/>
          <p:cNvPicPr>
            <a:picLocks noChangeAspect="true"/>
          </p:cNvPicPr>
          <p:nvPr/>
        </p:nvPicPr>
        <p:blipFill>
          <a:blip r:embed="rId2"/>
          <a:stretch>
            <a:fillRect/>
          </a:stretch>
        </p:blipFill>
        <p:spPr>
          <a:xfrm>
            <a:off x="10967720" y="4189095"/>
            <a:ext cx="425450" cy="846455"/>
          </a:xfrm>
          <a:prstGeom prst="rect">
            <a:avLst/>
          </a:prstGeom>
        </p:spPr>
      </p:pic>
      <p:pic>
        <p:nvPicPr>
          <p:cNvPr id="24" name="Image 8" descr="https://kimi-img.moonshot.cn/pub/slides/slides_tmpl/image/25-06-01-00:36:34-d0tj04k75iks2gau4tf0.png"/>
          <p:cNvPicPr>
            <a:picLocks noChangeAspect="true"/>
          </p:cNvPicPr>
          <p:nvPr/>
        </p:nvPicPr>
        <p:blipFill>
          <a:blip r:embed="rId3"/>
          <a:stretch>
            <a:fillRect/>
          </a:stretch>
        </p:blipFill>
        <p:spPr>
          <a:xfrm>
            <a:off x="10950575" y="4149725"/>
            <a:ext cx="466090" cy="4730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sp>
        <p:nvSpPr>
          <p:cNvPr id="3" name="Shape 0"/>
          <p:cNvSpPr/>
          <p:nvPr/>
        </p:nvSpPr>
        <p:spPr>
          <a:xfrm>
            <a:off x="6202680" y="1847215"/>
            <a:ext cx="2790190" cy="4148455"/>
          </a:xfrm>
          <a:prstGeom prst="roundRect">
            <a:avLst>
              <a:gd name="adj" fmla="val 7194"/>
            </a:avLst>
          </a:prstGeom>
          <a:gradFill flip="none" rotWithShape="true">
            <a:gsLst>
              <a:gs pos="0">
                <a:srgbClr val="2F5BEE">
                  <a:alpha val="10000"/>
                </a:srgbClr>
              </a:gs>
              <a:gs pos="57000">
                <a:srgbClr val="EAEEF4">
                  <a:alpha val="0"/>
                </a:srgbClr>
              </a:gs>
              <a:gs pos="100000">
                <a:srgbClr val="FFFFFF"/>
              </a:gs>
            </a:gsLst>
            <a:lin ang="2700000" scaled="true"/>
          </a:gradFill>
        </p:spPr>
      </p:sp>
      <p:sp>
        <p:nvSpPr>
          <p:cNvPr id="4" name="Text 1"/>
          <p:cNvSpPr/>
          <p:nvPr/>
        </p:nvSpPr>
        <p:spPr>
          <a:xfrm>
            <a:off x="6202680" y="1847215"/>
            <a:ext cx="2790190" cy="4148455"/>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5" name="Shape 2"/>
          <p:cNvSpPr/>
          <p:nvPr/>
        </p:nvSpPr>
        <p:spPr>
          <a:xfrm>
            <a:off x="443865" y="1741170"/>
            <a:ext cx="2790190" cy="4148455"/>
          </a:xfrm>
          <a:prstGeom prst="roundRect">
            <a:avLst>
              <a:gd name="adj" fmla="val 7194"/>
            </a:avLst>
          </a:prstGeom>
          <a:gradFill flip="none" rotWithShape="true">
            <a:gsLst>
              <a:gs pos="0">
                <a:srgbClr val="2F5BEE">
                  <a:alpha val="10000"/>
                </a:srgbClr>
              </a:gs>
              <a:gs pos="57000">
                <a:srgbClr val="EAEEF4">
                  <a:alpha val="0"/>
                </a:srgbClr>
              </a:gs>
              <a:gs pos="100000">
                <a:srgbClr val="FFFFFF"/>
              </a:gs>
            </a:gsLst>
            <a:lin ang="2700000" scaled="true"/>
          </a:gradFill>
        </p:spPr>
      </p:sp>
      <p:sp>
        <p:nvSpPr>
          <p:cNvPr id="6" name="Text 3"/>
          <p:cNvSpPr/>
          <p:nvPr/>
        </p:nvSpPr>
        <p:spPr>
          <a:xfrm>
            <a:off x="443865" y="1741170"/>
            <a:ext cx="2790190" cy="4148455"/>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7" name="Shape 4"/>
          <p:cNvSpPr/>
          <p:nvPr/>
        </p:nvSpPr>
        <p:spPr>
          <a:xfrm>
            <a:off x="3322955" y="2245360"/>
            <a:ext cx="2790190" cy="4148455"/>
          </a:xfrm>
          <a:prstGeom prst="roundRect">
            <a:avLst>
              <a:gd name="adj" fmla="val 7194"/>
            </a:avLst>
          </a:prstGeom>
          <a:gradFill flip="none" rotWithShape="true">
            <a:gsLst>
              <a:gs pos="0">
                <a:srgbClr val="2F5BEE">
                  <a:alpha val="10000"/>
                </a:srgbClr>
              </a:gs>
              <a:gs pos="57000">
                <a:srgbClr val="EAEEF4">
                  <a:alpha val="0"/>
                </a:srgbClr>
              </a:gs>
              <a:gs pos="100000">
                <a:srgbClr val="FFFFFF"/>
              </a:gs>
            </a:gsLst>
            <a:lin ang="2700000" scaled="true"/>
          </a:gradFill>
        </p:spPr>
      </p:sp>
      <p:sp>
        <p:nvSpPr>
          <p:cNvPr id="8" name="Text 5"/>
          <p:cNvSpPr/>
          <p:nvPr/>
        </p:nvSpPr>
        <p:spPr>
          <a:xfrm>
            <a:off x="3322955" y="2245360"/>
            <a:ext cx="2790190" cy="4148455"/>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9" name="Shape 6"/>
          <p:cNvSpPr/>
          <p:nvPr/>
        </p:nvSpPr>
        <p:spPr>
          <a:xfrm>
            <a:off x="9011920" y="2245360"/>
            <a:ext cx="2790190" cy="4148455"/>
          </a:xfrm>
          <a:prstGeom prst="roundRect">
            <a:avLst>
              <a:gd name="adj" fmla="val 7194"/>
            </a:avLst>
          </a:prstGeom>
          <a:gradFill flip="none" rotWithShape="true">
            <a:gsLst>
              <a:gs pos="0">
                <a:srgbClr val="2F5BEE">
                  <a:alpha val="10000"/>
                </a:srgbClr>
              </a:gs>
              <a:gs pos="57000">
                <a:srgbClr val="EAEEF4">
                  <a:alpha val="0"/>
                </a:srgbClr>
              </a:gs>
              <a:gs pos="100000">
                <a:srgbClr val="FFFFFF"/>
              </a:gs>
            </a:gsLst>
            <a:lin ang="2700000" scaled="true"/>
          </a:gradFill>
        </p:spPr>
      </p:sp>
      <p:sp>
        <p:nvSpPr>
          <p:cNvPr id="10" name="Text 7"/>
          <p:cNvSpPr/>
          <p:nvPr/>
        </p:nvSpPr>
        <p:spPr>
          <a:xfrm>
            <a:off x="9011920" y="2245360"/>
            <a:ext cx="2790190" cy="4148455"/>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1" name="Text 8"/>
          <p:cNvSpPr/>
          <p:nvPr/>
        </p:nvSpPr>
        <p:spPr>
          <a:xfrm>
            <a:off x="856298" y="535305"/>
            <a:ext cx="10479405" cy="822920"/>
          </a:xfrm>
          <a:prstGeom prst="rect">
            <a:avLst/>
          </a:prstGeom>
          <a:noFill/>
        </p:spPr>
        <p:txBody>
          <a:bodyPr wrap="square" lIns="0" tIns="0" rIns="0" bIns="0" rtlCol="0" anchor="t">
            <a:spAutoFit/>
          </a:bodyPr>
          <a:lstStyle/>
          <a:p>
            <a:pPr marL="0" indent="0" algn="ctr">
              <a:lnSpc>
                <a:spcPct val="150000"/>
              </a:lnSpc>
              <a:buNone/>
            </a:pPr>
            <a:r>
              <a:rPr lang="en-US" sz="3600" dirty="0">
                <a:solidFill>
                  <a:srgbClr val="0D0D0D"/>
                </a:solidFill>
                <a:latin typeface="MiSans" pitchFamily="34" charset="0"/>
                <a:ea typeface="MiSans" pitchFamily="34" charset="-122"/>
                <a:cs typeface="MiSans" pitchFamily="34" charset="-120"/>
              </a:rPr>
              <a:t>活动流程</a:t>
            </a:r>
            <a:endParaRPr lang="en-US" sz="1600" dirty="0"/>
          </a:p>
        </p:txBody>
      </p:sp>
      <p:sp>
        <p:nvSpPr>
          <p:cNvPr id="12" name="Text 9"/>
          <p:cNvSpPr/>
          <p:nvPr/>
        </p:nvSpPr>
        <p:spPr>
          <a:xfrm>
            <a:off x="582295" y="2214245"/>
            <a:ext cx="2477135" cy="701040"/>
          </a:xfrm>
          <a:prstGeom prst="rect">
            <a:avLst/>
          </a:prstGeom>
          <a:noFill/>
        </p:spPr>
        <p:txBody>
          <a:bodyPr wrap="square" lIns="0" tIns="0" rIns="0" bIns="0" rtlCol="0" anchor="t"/>
          <a:lstStyle/>
          <a:p>
            <a:pPr marL="0" indent="0" algn="ctr">
              <a:lnSpc>
                <a:spcPct val="100000"/>
              </a:lnSpc>
              <a:buNone/>
            </a:pPr>
            <a:r>
              <a:rPr lang="en-US" sz="1800" dirty="0">
                <a:solidFill>
                  <a:srgbClr val="577FD2"/>
                </a:solidFill>
                <a:latin typeface="MiSans" pitchFamily="34" charset="0"/>
                <a:ea typeface="MiSans" pitchFamily="34" charset="-122"/>
                <a:cs typeface="MiSans" pitchFamily="34" charset="-120"/>
              </a:rPr>
              <a:t>确定固定场地</a:t>
            </a:r>
            <a:endParaRPr lang="en-US" sz="1600" dirty="0"/>
          </a:p>
        </p:txBody>
      </p:sp>
      <p:sp>
        <p:nvSpPr>
          <p:cNvPr id="13" name="Text 10"/>
          <p:cNvSpPr/>
          <p:nvPr/>
        </p:nvSpPr>
        <p:spPr>
          <a:xfrm>
            <a:off x="611505" y="2829560"/>
            <a:ext cx="2461895" cy="303466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确定市供电公司电能表检定室、市供水公司水表检定实验室、市华润燃气公司燃气表检定实验室为固定场地。</a:t>
            </a:r>
            <a:endParaRPr lang="en-US" sz="1600" dirty="0"/>
          </a:p>
        </p:txBody>
      </p:sp>
      <p:sp>
        <p:nvSpPr>
          <p:cNvPr id="14" name="Text 11"/>
          <p:cNvSpPr/>
          <p:nvPr/>
        </p:nvSpPr>
        <p:spPr>
          <a:xfrm>
            <a:off x="3442970" y="2655570"/>
            <a:ext cx="2515235" cy="701040"/>
          </a:xfrm>
          <a:prstGeom prst="rect">
            <a:avLst/>
          </a:prstGeom>
          <a:noFill/>
        </p:spPr>
        <p:txBody>
          <a:bodyPr wrap="square" lIns="0" tIns="0" rIns="0" bIns="0" rtlCol="0" anchor="t"/>
          <a:lstStyle/>
          <a:p>
            <a:pPr marL="0" indent="0" algn="ctr">
              <a:lnSpc>
                <a:spcPct val="100000"/>
              </a:lnSpc>
              <a:buNone/>
            </a:pPr>
            <a:r>
              <a:rPr lang="en-US" sz="1800" dirty="0">
                <a:solidFill>
                  <a:srgbClr val="577FD2"/>
                </a:solidFill>
                <a:latin typeface="MiSans" pitchFamily="34" charset="0"/>
                <a:ea typeface="MiSans" pitchFamily="34" charset="-122"/>
                <a:cs typeface="MiSans" pitchFamily="34" charset="-120"/>
              </a:rPr>
              <a:t>宣传动员</a:t>
            </a:r>
            <a:endParaRPr lang="en-US" sz="1600" dirty="0"/>
          </a:p>
        </p:txBody>
      </p:sp>
      <p:sp>
        <p:nvSpPr>
          <p:cNvPr id="15" name="Text 12"/>
          <p:cNvSpPr/>
          <p:nvPr/>
        </p:nvSpPr>
        <p:spPr>
          <a:xfrm>
            <a:off x="3510280" y="3270885"/>
            <a:ext cx="2461895" cy="303466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提前2周通过社区公告或市场监管局公众号推送活动信息，广泛宣传，吸引居民参与。</a:t>
            </a:r>
            <a:endParaRPr lang="en-US" sz="1600" dirty="0"/>
          </a:p>
        </p:txBody>
      </p:sp>
      <p:sp>
        <p:nvSpPr>
          <p:cNvPr id="16" name="Text 13"/>
          <p:cNvSpPr/>
          <p:nvPr/>
        </p:nvSpPr>
        <p:spPr>
          <a:xfrm>
            <a:off x="6323330" y="2200910"/>
            <a:ext cx="2515235" cy="701040"/>
          </a:xfrm>
          <a:prstGeom prst="rect">
            <a:avLst/>
          </a:prstGeom>
          <a:noFill/>
        </p:spPr>
        <p:txBody>
          <a:bodyPr wrap="square" lIns="0" tIns="0" rIns="0" bIns="0" rtlCol="0" anchor="t"/>
          <a:lstStyle/>
          <a:p>
            <a:pPr marL="0" indent="0" algn="ctr">
              <a:lnSpc>
                <a:spcPct val="100000"/>
              </a:lnSpc>
              <a:buNone/>
            </a:pPr>
            <a:r>
              <a:rPr lang="en-US" sz="1800" dirty="0">
                <a:solidFill>
                  <a:srgbClr val="577FD2"/>
                </a:solidFill>
                <a:latin typeface="MiSans" pitchFamily="34" charset="0"/>
                <a:ea typeface="MiSans" pitchFamily="34" charset="-122"/>
                <a:cs typeface="MiSans" pitchFamily="34" charset="-120"/>
              </a:rPr>
              <a:t>现场执行</a:t>
            </a:r>
            <a:endParaRPr lang="en-US" sz="1600" dirty="0"/>
          </a:p>
        </p:txBody>
      </p:sp>
      <p:sp>
        <p:nvSpPr>
          <p:cNvPr id="17" name="Text 14"/>
          <p:cNvSpPr/>
          <p:nvPr/>
        </p:nvSpPr>
        <p:spPr>
          <a:xfrm>
            <a:off x="6390640" y="2816225"/>
            <a:ext cx="2461895" cy="3034665"/>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分批次引导居民参与各模块，确保活动有序进行。</a:t>
            </a:r>
            <a:endParaRPr lang="en-US" sz="1600" dirty="0"/>
          </a:p>
        </p:txBody>
      </p:sp>
      <p:sp>
        <p:nvSpPr>
          <p:cNvPr id="18" name="Text 15"/>
          <p:cNvSpPr/>
          <p:nvPr/>
        </p:nvSpPr>
        <p:spPr>
          <a:xfrm>
            <a:off x="9116695" y="2704465"/>
            <a:ext cx="2515235" cy="701040"/>
          </a:xfrm>
          <a:prstGeom prst="rect">
            <a:avLst/>
          </a:prstGeom>
          <a:noFill/>
        </p:spPr>
        <p:txBody>
          <a:bodyPr wrap="square" lIns="0" tIns="0" rIns="0" bIns="0" rtlCol="0" anchor="t"/>
          <a:lstStyle/>
          <a:p>
            <a:pPr marL="0" indent="0" algn="ctr">
              <a:lnSpc>
                <a:spcPct val="100000"/>
              </a:lnSpc>
              <a:buNone/>
            </a:pPr>
            <a:r>
              <a:rPr lang="en-US" sz="1800" dirty="0">
                <a:solidFill>
                  <a:srgbClr val="577FD2"/>
                </a:solidFill>
                <a:latin typeface="MiSans" pitchFamily="34" charset="0"/>
                <a:ea typeface="MiSans" pitchFamily="34" charset="-122"/>
                <a:cs typeface="MiSans" pitchFamily="34" charset="-120"/>
              </a:rPr>
              <a:t>投诉受理与问题督办</a:t>
            </a:r>
            <a:endParaRPr lang="en-US" sz="1600" dirty="0"/>
          </a:p>
        </p:txBody>
      </p:sp>
      <p:sp>
        <p:nvSpPr>
          <p:cNvPr id="19" name="Text 16"/>
          <p:cNvSpPr/>
          <p:nvPr/>
        </p:nvSpPr>
        <p:spPr>
          <a:xfrm>
            <a:off x="9184005" y="3319780"/>
            <a:ext cx="2461895" cy="2985770"/>
          </a:xfrm>
          <a:prstGeom prst="rect">
            <a:avLst/>
          </a:prstGeom>
          <a:noFill/>
        </p:spPr>
        <p:txBody>
          <a:bodyPr wrap="square" lIns="0" tIns="0" rIns="0" bIns="0" rtlCol="0" anchor="t"/>
          <a:lstStyle/>
          <a:p>
            <a:pPr marL="0" indent="0" algn="just">
              <a:lnSpc>
                <a:spcPct val="150000"/>
              </a:lnSpc>
              <a:buNone/>
            </a:pPr>
            <a:r>
              <a:rPr lang="en-US" sz="1400" dirty="0">
                <a:solidFill>
                  <a:srgbClr val="262626"/>
                </a:solidFill>
                <a:latin typeface="MiSans" pitchFamily="34" charset="0"/>
                <a:ea typeface="MiSans" pitchFamily="34" charset="-122"/>
                <a:cs typeface="MiSans" pitchFamily="34" charset="-120"/>
              </a:rPr>
              <a:t>投诉受理台对居民提供的疑似问题表具编号登记，由相关公共服务企业和市场监管部门联合采取上门复检或表具调换等措施，建立开放日专项台账，公示问题处理进度。</a:t>
            </a:r>
            <a:endParaRPr lang="en-US" sz="1600" dirty="0"/>
          </a:p>
        </p:txBody>
      </p:sp>
      <p:sp>
        <p:nvSpPr>
          <p:cNvPr id="20" name="Shape 17"/>
          <p:cNvSpPr/>
          <p:nvPr/>
        </p:nvSpPr>
        <p:spPr>
          <a:xfrm>
            <a:off x="443865" y="1605280"/>
            <a:ext cx="690245" cy="369570"/>
          </a:xfrm>
          <a:prstGeom prst="roundRect">
            <a:avLst>
              <a:gd name="adj" fmla="val 50000"/>
            </a:avLst>
          </a:prstGeom>
          <a:gradFill flip="none" rotWithShape="true">
            <a:gsLst>
              <a:gs pos="13000">
                <a:srgbClr val="2F5BEE"/>
              </a:gs>
              <a:gs pos="100000">
                <a:srgbClr val="EAEEF4"/>
              </a:gs>
            </a:gsLst>
            <a:lin ang="2700000" scaled="true"/>
          </a:gradFill>
        </p:spPr>
      </p:sp>
      <p:sp>
        <p:nvSpPr>
          <p:cNvPr id="21" name="Text 18"/>
          <p:cNvSpPr/>
          <p:nvPr/>
        </p:nvSpPr>
        <p:spPr>
          <a:xfrm>
            <a:off x="443865" y="1605280"/>
            <a:ext cx="690245" cy="36957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2" name="Text 19"/>
          <p:cNvSpPr/>
          <p:nvPr/>
        </p:nvSpPr>
        <p:spPr>
          <a:xfrm>
            <a:off x="445135" y="1560195"/>
            <a:ext cx="688975" cy="536575"/>
          </a:xfrm>
          <a:prstGeom prst="rect">
            <a:avLst/>
          </a:prstGeom>
          <a:noFill/>
        </p:spPr>
        <p:txBody>
          <a:bodyPr wrap="square" lIns="0" tIns="0" rIns="0" bIns="0" rtlCol="0" anchor="t"/>
          <a:lstStyle/>
          <a:p>
            <a:pPr marL="0" indent="0" algn="ctr">
              <a:lnSpc>
                <a:spcPct val="100000"/>
              </a:lnSpc>
              <a:buNone/>
            </a:pPr>
            <a:r>
              <a:rPr lang="en-US" sz="2800" dirty="0">
                <a:solidFill>
                  <a:srgbClr val="FFFFFF"/>
                </a:solidFill>
                <a:latin typeface="MiSans" pitchFamily="34" charset="0"/>
                <a:ea typeface="MiSans" pitchFamily="34" charset="-122"/>
                <a:cs typeface="MiSans" pitchFamily="34" charset="-120"/>
              </a:rPr>
              <a:t>01</a:t>
            </a:r>
            <a:endParaRPr lang="en-US" sz="1600" dirty="0"/>
          </a:p>
        </p:txBody>
      </p:sp>
      <p:sp>
        <p:nvSpPr>
          <p:cNvPr id="23" name="Shape 20"/>
          <p:cNvSpPr/>
          <p:nvPr/>
        </p:nvSpPr>
        <p:spPr>
          <a:xfrm>
            <a:off x="3319780" y="2034540"/>
            <a:ext cx="690245" cy="369570"/>
          </a:xfrm>
          <a:prstGeom prst="roundRect">
            <a:avLst>
              <a:gd name="adj" fmla="val 50000"/>
            </a:avLst>
          </a:prstGeom>
          <a:gradFill flip="none" rotWithShape="true">
            <a:gsLst>
              <a:gs pos="13000">
                <a:srgbClr val="2F5BEE"/>
              </a:gs>
              <a:gs pos="100000">
                <a:srgbClr val="EAEEF4"/>
              </a:gs>
            </a:gsLst>
            <a:lin ang="2700000" scaled="true"/>
          </a:gradFill>
        </p:spPr>
      </p:sp>
      <p:sp>
        <p:nvSpPr>
          <p:cNvPr id="24" name="Text 21"/>
          <p:cNvSpPr/>
          <p:nvPr/>
        </p:nvSpPr>
        <p:spPr>
          <a:xfrm>
            <a:off x="3319780" y="2034540"/>
            <a:ext cx="690245" cy="36957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5" name="Text 22"/>
          <p:cNvSpPr/>
          <p:nvPr/>
        </p:nvSpPr>
        <p:spPr>
          <a:xfrm>
            <a:off x="3321050" y="1989455"/>
            <a:ext cx="688975" cy="536575"/>
          </a:xfrm>
          <a:prstGeom prst="rect">
            <a:avLst/>
          </a:prstGeom>
          <a:noFill/>
        </p:spPr>
        <p:txBody>
          <a:bodyPr wrap="square" lIns="0" tIns="0" rIns="0" bIns="0" rtlCol="0" anchor="t"/>
          <a:lstStyle/>
          <a:p>
            <a:pPr marL="0" indent="0" algn="ctr">
              <a:lnSpc>
                <a:spcPct val="100000"/>
              </a:lnSpc>
              <a:buNone/>
            </a:pPr>
            <a:r>
              <a:rPr lang="en-US" sz="2800" dirty="0">
                <a:solidFill>
                  <a:srgbClr val="FFFFFF"/>
                </a:solidFill>
                <a:latin typeface="MiSans" pitchFamily="34" charset="0"/>
                <a:ea typeface="MiSans" pitchFamily="34" charset="-122"/>
                <a:cs typeface="MiSans" pitchFamily="34" charset="-120"/>
              </a:rPr>
              <a:t>02</a:t>
            </a:r>
            <a:endParaRPr lang="en-US" sz="1600" dirty="0"/>
          </a:p>
        </p:txBody>
      </p:sp>
      <p:sp>
        <p:nvSpPr>
          <p:cNvPr id="26" name="Shape 23"/>
          <p:cNvSpPr/>
          <p:nvPr/>
        </p:nvSpPr>
        <p:spPr>
          <a:xfrm>
            <a:off x="6208395" y="1605280"/>
            <a:ext cx="690245" cy="369570"/>
          </a:xfrm>
          <a:prstGeom prst="roundRect">
            <a:avLst>
              <a:gd name="adj" fmla="val 50000"/>
            </a:avLst>
          </a:prstGeom>
          <a:gradFill flip="none" rotWithShape="true">
            <a:gsLst>
              <a:gs pos="13000">
                <a:srgbClr val="2F5BEE"/>
              </a:gs>
              <a:gs pos="100000">
                <a:srgbClr val="EAEEF4"/>
              </a:gs>
            </a:gsLst>
            <a:lin ang="2700000" scaled="true"/>
          </a:gradFill>
        </p:spPr>
      </p:sp>
      <p:sp>
        <p:nvSpPr>
          <p:cNvPr id="27" name="Text 24"/>
          <p:cNvSpPr/>
          <p:nvPr/>
        </p:nvSpPr>
        <p:spPr>
          <a:xfrm>
            <a:off x="6208395" y="1605280"/>
            <a:ext cx="690245" cy="36957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8" name="Text 25"/>
          <p:cNvSpPr/>
          <p:nvPr/>
        </p:nvSpPr>
        <p:spPr>
          <a:xfrm>
            <a:off x="6209665" y="1560195"/>
            <a:ext cx="688975" cy="536575"/>
          </a:xfrm>
          <a:prstGeom prst="rect">
            <a:avLst/>
          </a:prstGeom>
          <a:noFill/>
        </p:spPr>
        <p:txBody>
          <a:bodyPr wrap="square" lIns="0" tIns="0" rIns="0" bIns="0" rtlCol="0" anchor="t"/>
          <a:lstStyle/>
          <a:p>
            <a:pPr marL="0" indent="0" algn="ctr">
              <a:lnSpc>
                <a:spcPct val="100000"/>
              </a:lnSpc>
              <a:buNone/>
            </a:pPr>
            <a:r>
              <a:rPr lang="en-US" sz="2800" dirty="0">
                <a:solidFill>
                  <a:srgbClr val="FFFFFF"/>
                </a:solidFill>
                <a:latin typeface="MiSans" pitchFamily="34" charset="0"/>
                <a:ea typeface="MiSans" pitchFamily="34" charset="-122"/>
                <a:cs typeface="MiSans" pitchFamily="34" charset="-120"/>
              </a:rPr>
              <a:t>03</a:t>
            </a:r>
            <a:endParaRPr lang="en-US" sz="1600" dirty="0"/>
          </a:p>
        </p:txBody>
      </p:sp>
      <p:sp>
        <p:nvSpPr>
          <p:cNvPr id="29" name="Shape 26"/>
          <p:cNvSpPr/>
          <p:nvPr/>
        </p:nvSpPr>
        <p:spPr>
          <a:xfrm>
            <a:off x="9024620" y="2079625"/>
            <a:ext cx="690245" cy="369570"/>
          </a:xfrm>
          <a:prstGeom prst="roundRect">
            <a:avLst>
              <a:gd name="adj" fmla="val 50000"/>
            </a:avLst>
          </a:prstGeom>
          <a:gradFill flip="none" rotWithShape="true">
            <a:gsLst>
              <a:gs pos="13000">
                <a:srgbClr val="2F5BEE"/>
              </a:gs>
              <a:gs pos="100000">
                <a:srgbClr val="EAEEF4"/>
              </a:gs>
            </a:gsLst>
            <a:lin ang="2700000" scaled="true"/>
          </a:gradFill>
        </p:spPr>
      </p:sp>
      <p:sp>
        <p:nvSpPr>
          <p:cNvPr id="30" name="Text 27"/>
          <p:cNvSpPr/>
          <p:nvPr/>
        </p:nvSpPr>
        <p:spPr>
          <a:xfrm>
            <a:off x="9024620" y="2079625"/>
            <a:ext cx="690245" cy="369570"/>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31" name="Text 28"/>
          <p:cNvSpPr/>
          <p:nvPr/>
        </p:nvSpPr>
        <p:spPr>
          <a:xfrm>
            <a:off x="9025890" y="2034540"/>
            <a:ext cx="688975" cy="536575"/>
          </a:xfrm>
          <a:prstGeom prst="rect">
            <a:avLst/>
          </a:prstGeom>
          <a:noFill/>
        </p:spPr>
        <p:txBody>
          <a:bodyPr wrap="square" lIns="0" tIns="0" rIns="0" bIns="0" rtlCol="0" anchor="t"/>
          <a:lstStyle/>
          <a:p>
            <a:pPr marL="0" indent="0" algn="ctr">
              <a:lnSpc>
                <a:spcPct val="100000"/>
              </a:lnSpc>
              <a:buNone/>
            </a:pPr>
            <a:r>
              <a:rPr lang="en-US" sz="2800" dirty="0">
                <a:solidFill>
                  <a:srgbClr val="FFFFFF"/>
                </a:solidFill>
                <a:latin typeface="MiSans" pitchFamily="34" charset="0"/>
                <a:ea typeface="MiSans" pitchFamily="34" charset="-122"/>
                <a:cs typeface="MiSans" pitchFamily="34" charset="-120"/>
              </a:rPr>
              <a:t>04</a:t>
            </a:r>
            <a:endParaRPr lang="en-US" sz="1600" dirty="0"/>
          </a:p>
        </p:txBody>
      </p:sp>
      <p:sp>
        <p:nvSpPr>
          <p:cNvPr id="32" name="Shape 29"/>
          <p:cNvSpPr/>
          <p:nvPr/>
        </p:nvSpPr>
        <p:spPr>
          <a:xfrm>
            <a:off x="576149" y="498250"/>
            <a:ext cx="209306" cy="42231"/>
          </a:xfrm>
          <a:prstGeom prst="rect">
            <a:avLst/>
          </a:prstGeom>
          <a:solidFill>
            <a:srgbClr val="92ABDF"/>
          </a:solidFill>
          <a:ln w="12700">
            <a:solidFill>
              <a:srgbClr val="92ABDF"/>
            </a:solidFill>
            <a:prstDash val="solid"/>
          </a:ln>
        </p:spPr>
      </p:sp>
      <p:sp>
        <p:nvSpPr>
          <p:cNvPr id="33" name="Text 30"/>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34" name="Shape 31"/>
          <p:cNvSpPr/>
          <p:nvPr/>
        </p:nvSpPr>
        <p:spPr>
          <a:xfrm>
            <a:off x="576149" y="595224"/>
            <a:ext cx="209306" cy="42231"/>
          </a:xfrm>
          <a:prstGeom prst="rect">
            <a:avLst/>
          </a:prstGeom>
          <a:solidFill>
            <a:srgbClr val="92ABDF"/>
          </a:solidFill>
          <a:ln w="12700">
            <a:solidFill>
              <a:srgbClr val="92ABDF"/>
            </a:solidFill>
            <a:prstDash val="solid"/>
          </a:ln>
        </p:spPr>
      </p:sp>
      <p:sp>
        <p:nvSpPr>
          <p:cNvPr id="35" name="Text 32"/>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36" name="Shape 33"/>
          <p:cNvSpPr/>
          <p:nvPr/>
        </p:nvSpPr>
        <p:spPr>
          <a:xfrm>
            <a:off x="576149" y="692198"/>
            <a:ext cx="209306" cy="42231"/>
          </a:xfrm>
          <a:prstGeom prst="rect">
            <a:avLst/>
          </a:prstGeom>
          <a:solidFill>
            <a:srgbClr val="92ABDF"/>
          </a:solidFill>
          <a:ln w="12700">
            <a:solidFill>
              <a:srgbClr val="92ABDF"/>
            </a:solidFill>
            <a:prstDash val="solid"/>
          </a:ln>
        </p:spPr>
      </p:sp>
      <p:sp>
        <p:nvSpPr>
          <p:cNvPr id="37" name="Text 34"/>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38" name="Image 1" descr="https://kimi-img.moonshot.cn/pub/slides/slides_tmpl/image/25-06-01-00:34:28-d0tiv5475iks2gau4sp0.png"/>
          <p:cNvPicPr>
            <a:picLocks noChangeAspect="true"/>
          </p:cNvPicPr>
          <p:nvPr/>
        </p:nvPicPr>
        <p:blipFill>
          <a:blip r:embed="rId2">
            <a:alphaModFix amt="40000"/>
          </a:blip>
          <a:stretch>
            <a:fillRect/>
          </a:stretch>
        </p:blipFill>
        <p:spPr>
          <a:xfrm flipV="true">
            <a:off x="10751820" y="428625"/>
            <a:ext cx="762000" cy="76200"/>
          </a:xfrm>
          <a:prstGeom prst="rect">
            <a:avLst/>
          </a:prstGeom>
        </p:spPr>
      </p:pic>
      <p:pic>
        <p:nvPicPr>
          <p:cNvPr id="39" name="Image 2" descr="https://kimi-img.moonshot.cn/pub/slides/slides_tmpl/image/25-06-01-00:34:28-d0tiv5475iks2gau4sp0.png"/>
          <p:cNvPicPr>
            <a:picLocks noChangeAspect="true"/>
          </p:cNvPicPr>
          <p:nvPr/>
        </p:nvPicPr>
        <p:blipFill>
          <a:blip r:embed="rId2">
            <a:alphaModFix amt="40000"/>
          </a:blip>
          <a:stretch>
            <a:fillRect/>
          </a:stretch>
        </p:blipFill>
        <p:spPr>
          <a:xfrm flipV="true">
            <a:off x="10751820" y="559435"/>
            <a:ext cx="762000" cy="76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6-01-00:34:21-d0tiv3c75iks2gau4sog.png"/>
          <p:cNvPicPr>
            <a:picLocks noChangeAspect="true"/>
          </p:cNvPicPr>
          <p:nvPr/>
        </p:nvPicPr>
        <p:blipFill>
          <a:blip r:embed="rId1"/>
          <a:stretch>
            <a:fillRect/>
          </a:stretch>
        </p:blipFill>
        <p:spPr>
          <a:xfrm>
            <a:off x="0" y="0"/>
            <a:ext cx="12192000" cy="6858000"/>
          </a:xfrm>
          <a:prstGeom prst="rect">
            <a:avLst/>
          </a:prstGeom>
        </p:spPr>
      </p:pic>
      <p:pic>
        <p:nvPicPr>
          <p:cNvPr id="3" name="Image 1" descr="https://kimi-img.moonshot.cn/pub/slides/slides_tmpl/image/25-06-01-00:34:29-d0tiv5c75iks2gau4sq0.png"/>
          <p:cNvPicPr>
            <a:picLocks noChangeAspect="true"/>
          </p:cNvPicPr>
          <p:nvPr/>
        </p:nvPicPr>
        <p:blipFill>
          <a:blip r:embed="rId2"/>
          <a:stretch>
            <a:fillRect/>
          </a:stretch>
        </p:blipFill>
        <p:spPr>
          <a:xfrm>
            <a:off x="0" y="2468880"/>
            <a:ext cx="5182870" cy="1835150"/>
          </a:xfrm>
          <a:prstGeom prst="rect">
            <a:avLst/>
          </a:prstGeom>
        </p:spPr>
      </p:pic>
      <p:pic>
        <p:nvPicPr>
          <p:cNvPr id="4" name="Image 2" descr="https://kimi-img.moonshot.cn/pub/slides/slides_tmpl/image/25-06-01-00:34:29-d0tiv5c75iks2gau4sqg.png"/>
          <p:cNvPicPr>
            <a:picLocks noChangeAspect="true"/>
          </p:cNvPicPr>
          <p:nvPr/>
        </p:nvPicPr>
        <p:blipFill>
          <a:blip r:embed="rId3"/>
          <a:stretch>
            <a:fillRect/>
          </a:stretch>
        </p:blipFill>
        <p:spPr>
          <a:xfrm>
            <a:off x="7110829" y="3260408"/>
            <a:ext cx="1701800" cy="1701800"/>
          </a:xfrm>
          <a:prstGeom prst="rect">
            <a:avLst/>
          </a:prstGeom>
        </p:spPr>
      </p:pic>
      <p:pic>
        <p:nvPicPr>
          <p:cNvPr id="5" name="Image 3" descr="https://kimi-img.moonshot.cn/pub/slides/slides_tmpl/image/25-06-01-00:34:29-d0tiv5c75iks2gau4sr0.png"/>
          <p:cNvPicPr>
            <a:picLocks noChangeAspect="true"/>
          </p:cNvPicPr>
          <p:nvPr/>
        </p:nvPicPr>
        <p:blipFill>
          <a:blip r:embed="rId4"/>
          <a:stretch>
            <a:fillRect/>
          </a:stretch>
        </p:blipFill>
        <p:spPr>
          <a:xfrm>
            <a:off x="7611110" y="2028825"/>
            <a:ext cx="2790825" cy="2800350"/>
          </a:xfrm>
          <a:prstGeom prst="rect">
            <a:avLst/>
          </a:prstGeom>
        </p:spPr>
      </p:pic>
      <p:pic>
        <p:nvPicPr>
          <p:cNvPr id="6" name="Image 4" descr="https://kimi-img.moonshot.cn/pub/slides/slides_tmpl/image/25-06-01-00:34:17-d0tiv2c75iks2gau4sn0.png"/>
          <p:cNvPicPr>
            <a:picLocks noChangeAspect="true"/>
          </p:cNvPicPr>
          <p:nvPr/>
        </p:nvPicPr>
        <p:blipFill>
          <a:blip r:embed="rId5">
            <a:alphaModFix amt="40000"/>
          </a:blip>
          <a:stretch>
            <a:fillRect/>
          </a:stretch>
        </p:blipFill>
        <p:spPr>
          <a:xfrm rot="16200000">
            <a:off x="10665460" y="-8255"/>
            <a:ext cx="262890" cy="1170305"/>
          </a:xfrm>
          <a:prstGeom prst="rect">
            <a:avLst/>
          </a:prstGeom>
        </p:spPr>
      </p:pic>
      <p:sp>
        <p:nvSpPr>
          <p:cNvPr id="7" name="Text 0"/>
          <p:cNvSpPr/>
          <p:nvPr/>
        </p:nvSpPr>
        <p:spPr>
          <a:xfrm>
            <a:off x="8197052" y="2654618"/>
            <a:ext cx="1618942" cy="1160463"/>
          </a:xfrm>
          <a:prstGeom prst="rect">
            <a:avLst/>
          </a:prstGeom>
          <a:noFill/>
        </p:spPr>
        <p:txBody>
          <a:bodyPr wrap="square" lIns="91440" tIns="45720" rIns="91440" bIns="45720" rtlCol="0" anchor="t">
            <a:spAutoFit/>
          </a:bodyPr>
          <a:lstStyle/>
          <a:p>
            <a:pPr marL="0" indent="0" algn="ctr">
              <a:lnSpc>
                <a:spcPct val="100000"/>
              </a:lnSpc>
              <a:buNone/>
            </a:pPr>
            <a:r>
              <a:rPr lang="en-US" sz="8500" dirty="0">
                <a:solidFill>
                  <a:srgbClr val="F2F7FA"/>
                </a:solidFill>
                <a:latin typeface="Noto Sans SC" pitchFamily="34" charset="0"/>
                <a:ea typeface="Noto Sans SC" pitchFamily="34" charset="-122"/>
                <a:cs typeface="Noto Sans SC" pitchFamily="34" charset="-120"/>
              </a:rPr>
              <a:t>03</a:t>
            </a:r>
            <a:endParaRPr lang="en-US" sz="1600" dirty="0"/>
          </a:p>
        </p:txBody>
      </p:sp>
      <p:sp>
        <p:nvSpPr>
          <p:cNvPr id="8" name="Text 1"/>
          <p:cNvSpPr/>
          <p:nvPr/>
        </p:nvSpPr>
        <p:spPr>
          <a:xfrm>
            <a:off x="586105" y="3133090"/>
            <a:ext cx="7769860" cy="521970"/>
          </a:xfrm>
          <a:prstGeom prst="rect">
            <a:avLst/>
          </a:prstGeom>
          <a:noFill/>
        </p:spPr>
        <p:txBody>
          <a:bodyPr wrap="square" lIns="91440" tIns="45720" rIns="91440" bIns="45720" rtlCol="0" anchor="t"/>
          <a:lstStyle/>
          <a:p>
            <a:pPr marL="0" indent="0" algn="l">
              <a:lnSpc>
                <a:spcPct val="100000"/>
              </a:lnSpc>
              <a:buNone/>
            </a:pPr>
            <a:r>
              <a:rPr lang="en-US" sz="3400" dirty="0">
                <a:solidFill>
                  <a:srgbClr val="0D0D0D"/>
                </a:solidFill>
                <a:latin typeface="MiSans" pitchFamily="34" charset="0"/>
                <a:ea typeface="MiSans" pitchFamily="34" charset="-122"/>
                <a:cs typeface="MiSans" pitchFamily="34" charset="-120"/>
              </a:rPr>
              <a:t>职责分工</a:t>
            </a:r>
            <a:endParaRPr lang="en-US" sz="1600" dirty="0"/>
          </a:p>
        </p:txBody>
      </p:sp>
      <p:sp>
        <p:nvSpPr>
          <p:cNvPr id="9" name="Shape 2"/>
          <p:cNvSpPr/>
          <p:nvPr/>
        </p:nvSpPr>
        <p:spPr>
          <a:xfrm>
            <a:off x="9318547" y="6332566"/>
            <a:ext cx="2063750" cy="0"/>
          </a:xfrm>
          <a:prstGeom prst="straightConnector1">
            <a:avLst/>
          </a:prstGeom>
          <a:noFill/>
          <a:ln w="9525">
            <a:solidFill>
              <a:srgbClr val="000000">
                <a:alpha val="21961"/>
              </a:srgbClr>
            </a:solidFill>
            <a:prstDash val="solid"/>
            <a:headEnd type="none"/>
            <a:tailEnd type="none"/>
          </a:ln>
        </p:spPr>
      </p:sp>
      <p:sp>
        <p:nvSpPr>
          <p:cNvPr id="10" name="Shape 3"/>
          <p:cNvSpPr/>
          <p:nvPr/>
        </p:nvSpPr>
        <p:spPr>
          <a:xfrm>
            <a:off x="576149" y="498250"/>
            <a:ext cx="209306" cy="42231"/>
          </a:xfrm>
          <a:prstGeom prst="rect">
            <a:avLst/>
          </a:prstGeom>
          <a:solidFill>
            <a:srgbClr val="92ABDF"/>
          </a:solidFill>
          <a:ln w="12700">
            <a:solidFill>
              <a:srgbClr val="92ABDF"/>
            </a:solidFill>
            <a:prstDash val="solid"/>
          </a:ln>
        </p:spPr>
      </p:sp>
      <p:sp>
        <p:nvSpPr>
          <p:cNvPr id="11" name="Text 4"/>
          <p:cNvSpPr/>
          <p:nvPr/>
        </p:nvSpPr>
        <p:spPr>
          <a:xfrm>
            <a:off x="576149" y="498250"/>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2" name="Shape 5"/>
          <p:cNvSpPr/>
          <p:nvPr/>
        </p:nvSpPr>
        <p:spPr>
          <a:xfrm>
            <a:off x="576149" y="595224"/>
            <a:ext cx="209306" cy="42231"/>
          </a:xfrm>
          <a:prstGeom prst="rect">
            <a:avLst/>
          </a:prstGeom>
          <a:solidFill>
            <a:srgbClr val="92ABDF"/>
          </a:solidFill>
          <a:ln w="12700">
            <a:solidFill>
              <a:srgbClr val="92ABDF"/>
            </a:solidFill>
            <a:prstDash val="solid"/>
          </a:ln>
        </p:spPr>
      </p:sp>
      <p:sp>
        <p:nvSpPr>
          <p:cNvPr id="13" name="Text 6"/>
          <p:cNvSpPr/>
          <p:nvPr/>
        </p:nvSpPr>
        <p:spPr>
          <a:xfrm>
            <a:off x="576149" y="595224"/>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4" name="Shape 7"/>
          <p:cNvSpPr/>
          <p:nvPr/>
        </p:nvSpPr>
        <p:spPr>
          <a:xfrm>
            <a:off x="576149" y="692198"/>
            <a:ext cx="209306" cy="42231"/>
          </a:xfrm>
          <a:prstGeom prst="rect">
            <a:avLst/>
          </a:prstGeom>
          <a:solidFill>
            <a:srgbClr val="92ABDF"/>
          </a:solidFill>
          <a:ln w="12700">
            <a:solidFill>
              <a:srgbClr val="92ABDF"/>
            </a:solidFill>
            <a:prstDash val="solid"/>
          </a:ln>
        </p:spPr>
      </p:sp>
      <p:sp>
        <p:nvSpPr>
          <p:cNvPr id="15" name="Text 8"/>
          <p:cNvSpPr/>
          <p:nvPr/>
        </p:nvSpPr>
        <p:spPr>
          <a:xfrm>
            <a:off x="576149" y="692198"/>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6" name="Shape 9"/>
          <p:cNvSpPr/>
          <p:nvPr/>
        </p:nvSpPr>
        <p:spPr>
          <a:xfrm>
            <a:off x="531399" y="6143377"/>
            <a:ext cx="209306" cy="42231"/>
          </a:xfrm>
          <a:prstGeom prst="rect">
            <a:avLst/>
          </a:prstGeom>
          <a:solidFill>
            <a:srgbClr val="92ABDF"/>
          </a:solidFill>
          <a:ln w="19050">
            <a:solidFill>
              <a:srgbClr val="92ABDF"/>
            </a:solidFill>
            <a:prstDash val="solid"/>
          </a:ln>
        </p:spPr>
      </p:sp>
      <p:sp>
        <p:nvSpPr>
          <p:cNvPr id="17" name="Text 10"/>
          <p:cNvSpPr/>
          <p:nvPr/>
        </p:nvSpPr>
        <p:spPr>
          <a:xfrm>
            <a:off x="531399" y="6143377"/>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18" name="Shape 11"/>
          <p:cNvSpPr/>
          <p:nvPr/>
        </p:nvSpPr>
        <p:spPr>
          <a:xfrm>
            <a:off x="531399" y="6240351"/>
            <a:ext cx="209306" cy="42231"/>
          </a:xfrm>
          <a:prstGeom prst="rect">
            <a:avLst/>
          </a:prstGeom>
          <a:solidFill>
            <a:srgbClr val="92ABDF"/>
          </a:solidFill>
          <a:ln w="19050">
            <a:solidFill>
              <a:srgbClr val="92ABDF"/>
            </a:solidFill>
            <a:prstDash val="solid"/>
          </a:ln>
        </p:spPr>
      </p:sp>
      <p:sp>
        <p:nvSpPr>
          <p:cNvPr id="19" name="Text 12"/>
          <p:cNvSpPr/>
          <p:nvPr/>
        </p:nvSpPr>
        <p:spPr>
          <a:xfrm>
            <a:off x="531399" y="6240351"/>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
        <p:nvSpPr>
          <p:cNvPr id="20" name="Shape 13"/>
          <p:cNvSpPr/>
          <p:nvPr/>
        </p:nvSpPr>
        <p:spPr>
          <a:xfrm>
            <a:off x="531399" y="6337325"/>
            <a:ext cx="209306" cy="42231"/>
          </a:xfrm>
          <a:prstGeom prst="rect">
            <a:avLst/>
          </a:prstGeom>
          <a:solidFill>
            <a:srgbClr val="92ABDF"/>
          </a:solidFill>
          <a:ln w="19050">
            <a:solidFill>
              <a:srgbClr val="92ABDF"/>
            </a:solidFill>
            <a:prstDash val="solid"/>
          </a:ln>
        </p:spPr>
      </p:sp>
      <p:sp>
        <p:nvSpPr>
          <p:cNvPr id="21" name="Text 14"/>
          <p:cNvSpPr/>
          <p:nvPr/>
        </p:nvSpPr>
        <p:spPr>
          <a:xfrm>
            <a:off x="531399" y="6337325"/>
            <a:ext cx="209306" cy="42231"/>
          </a:xfrm>
          <a:prstGeom prst="rect">
            <a:avLst/>
          </a:prstGeom>
          <a:noFill/>
        </p:spPr>
        <p:txBody>
          <a:bodyPr wrap="square" lIns="45720" tIns="91440" rIns="91440" bIns="45720" rtlCol="0" anchor="ctr"/>
          <a:lstStyle/>
          <a:p>
            <a:pPr marL="0" indent="0">
              <a:lnSpc>
                <a:spcPct val="100000"/>
              </a:lnSpc>
              <a:buNone/>
            </a:pPr>
            <a:endParaRPr lang="en-US" sz="1600" dirty="0"/>
          </a:p>
        </p:txBody>
      </p:sp>
    </p:spTree>
  </p:cSld>
  <p:clrMapOvr>
    <a:masterClrMapping/>
  </p:clrMapOvr>
</p:sld>
</file>

<file path=ppt/theme/theme1.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4874CB"/>
      </a:accent1>
      <a:accent2>
        <a:srgbClr val="EE822F"/>
      </a:accent2>
      <a:accent3>
        <a:srgbClr val="F2BA02"/>
      </a:accent3>
      <a:accent4>
        <a:srgbClr val="75BD42"/>
      </a:accent4>
      <a:accent5>
        <a:srgbClr val="30C0B4"/>
      </a:accent5>
      <a:accent6>
        <a:srgbClr val="E54C5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4874CB"/>
      </a:accent1>
      <a:accent2>
        <a:srgbClr val="EE822F"/>
      </a:accent2>
      <a:accent3>
        <a:srgbClr val="F2BA02"/>
      </a:accent3>
      <a:accent4>
        <a:srgbClr val="75BD42"/>
      </a:accent4>
      <a:accent5>
        <a:srgbClr val="30C0B4"/>
      </a:accent5>
      <a:accent6>
        <a:srgbClr val="E54C5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1283</Words>
  <Application>WPS 演示</Application>
  <PresentationFormat>On-screen Show (16:9)</PresentationFormat>
  <Paragraphs>180</Paragraphs>
  <Slides>17</Slides>
  <Notes>18</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17</vt:i4>
      </vt:variant>
    </vt:vector>
  </HeadingPairs>
  <TitlesOfParts>
    <vt:vector size="37" baseType="lpstr">
      <vt:lpstr>Arial</vt:lpstr>
      <vt:lpstr>宋体</vt:lpstr>
      <vt:lpstr>Wingdings</vt:lpstr>
      <vt:lpstr>DejaVu Sans</vt:lpstr>
      <vt:lpstr>MiSans</vt:lpstr>
      <vt:lpstr>URW Bookman</vt:lpstr>
      <vt:lpstr>MiSans</vt:lpstr>
      <vt:lpstr>MiSans</vt:lpstr>
      <vt:lpstr>Noto Sans SC</vt:lpstr>
      <vt:lpstr>Noto Sans SC</vt:lpstr>
      <vt:lpstr>Noto Sans SC</vt:lpstr>
      <vt:lpstr>Calibri</vt:lpstr>
      <vt:lpstr>华文仿宋</vt:lpstr>
      <vt:lpstr>微软雅黑</vt:lpstr>
      <vt:lpstr>方正黑体_GBK</vt:lpstr>
      <vt:lpstr>宋体</vt:lpstr>
      <vt:lpstr>Arial Unicode MS</vt:lpstr>
      <vt:lpstr>等线</vt:lpstr>
      <vt:lpstr>方正书宋_GBK</vt:lpstr>
      <vt:lpstr>Custom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dc:subject>PptxGenJS Presentation</dc:subject>
  <cp:lastModifiedBy>baixin</cp:lastModifiedBy>
  <cp:revision>2</cp:revision>
  <dcterms:created xsi:type="dcterms:W3CDTF">2025-06-20T07:58:34Z</dcterms:created>
  <dcterms:modified xsi:type="dcterms:W3CDTF">2025-06-20T07:58:34Z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2052-11.8.2.10422</vt:lpwstr>
  </property>
</Properties>
</file>